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7" r:id="rId4"/>
    <p:sldId id="280" r:id="rId5"/>
    <p:sldId id="258" r:id="rId6"/>
    <p:sldId id="269" r:id="rId7"/>
    <p:sldId id="275" r:id="rId8"/>
    <p:sldId id="273" r:id="rId9"/>
    <p:sldId id="266" r:id="rId10"/>
    <p:sldId id="263" r:id="rId11"/>
    <p:sldId id="276" r:id="rId12"/>
    <p:sldId id="265" r:id="rId13"/>
    <p:sldId id="261" r:id="rId14"/>
    <p:sldId id="270" r:id="rId15"/>
    <p:sldId id="271" r:id="rId16"/>
    <p:sldId id="272" r:id="rId17"/>
    <p:sldId id="274" r:id="rId18"/>
    <p:sldId id="260" r:id="rId19"/>
    <p:sldId id="264" r:id="rId20"/>
    <p:sldId id="277" r:id="rId21"/>
    <p:sldId id="281" r:id="rId22"/>
    <p:sldId id="283" r:id="rId23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B64B"/>
    <a:srgbClr val="1BA048"/>
    <a:srgbClr val="1A532F"/>
    <a:srgbClr val="277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29"/>
  </p:normalViewPr>
  <p:slideViewPr>
    <p:cSldViewPr snapToGrid="0" snapToObjects="1">
      <p:cViewPr varScale="1">
        <p:scale>
          <a:sx n="49" d="100"/>
          <a:sy n="49" d="100"/>
        </p:scale>
        <p:origin x="115" y="240"/>
      </p:cViewPr>
      <p:guideLst>
        <p:guide orient="horz" pos="4320"/>
        <p:guide pos="76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Self Assessment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Sheet1!$Q$2:$Q$11</c:f>
              <c:strCache>
                <c:ptCount val="10"/>
                <c:pt idx="0">
                  <c:v>CoSu</c:v>
                </c:pt>
                <c:pt idx="1">
                  <c:v>SUS</c:v>
                </c:pt>
                <c:pt idx="2">
                  <c:v>ELD</c:v>
                </c:pt>
                <c:pt idx="3">
                  <c:v>CuSa</c:v>
                </c:pt>
                <c:pt idx="4">
                  <c:v>WRS</c:v>
                </c:pt>
                <c:pt idx="5">
                  <c:v>PQ</c:v>
                </c:pt>
                <c:pt idx="6">
                  <c:v>ER</c:v>
                </c:pt>
                <c:pt idx="7">
                  <c:v>OO</c:v>
                </c:pt>
                <c:pt idx="8">
                  <c:v>ISP</c:v>
                </c:pt>
                <c:pt idx="9">
                  <c:v>FV</c:v>
                </c:pt>
              </c:strCache>
            </c:strRef>
          </c:cat>
          <c:val>
            <c:numRef>
              <c:f>Sheet1!$T$2:$T$11</c:f>
              <c:numCache>
                <c:formatCode>0.00</c:formatCode>
                <c:ptCount val="10"/>
                <c:pt idx="0">
                  <c:v>14.039200000000001</c:v>
                </c:pt>
                <c:pt idx="1">
                  <c:v>14.911200000000001</c:v>
                </c:pt>
                <c:pt idx="2">
                  <c:v>16.109000000000002</c:v>
                </c:pt>
                <c:pt idx="3">
                  <c:v>16.225999999999999</c:v>
                </c:pt>
                <c:pt idx="4">
                  <c:v>17.871000000000002</c:v>
                </c:pt>
                <c:pt idx="5">
                  <c:v>19.961399999999998</c:v>
                </c:pt>
                <c:pt idx="6">
                  <c:v>19.994799999999998</c:v>
                </c:pt>
                <c:pt idx="7">
                  <c:v>22.319300000000002</c:v>
                </c:pt>
                <c:pt idx="8">
                  <c:v>23.87</c:v>
                </c:pt>
                <c:pt idx="9">
                  <c:v>26.893999999999998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5-4A73-B797-872C48726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27883808"/>
        <c:axId val="-1227890336"/>
      </c:barChart>
      <c:catAx>
        <c:axId val="-122788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7890336"/>
        <c:crosses val="autoZero"/>
        <c:auto val="1"/>
        <c:lblAlgn val="ctr"/>
        <c:lblOffset val="100"/>
        <c:noMultiLvlLbl val="0"/>
      </c:catAx>
      <c:valAx>
        <c:axId val="-122789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78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532F"/>
            </a:solidFill>
            <a:ln w="12700" cap="flat">
              <a:solidFill>
                <a:schemeClr val="bg2"/>
              </a:solidFill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0DC-4965-8091-61FDF6263026}"/>
              </c:ext>
            </c:extLst>
          </c:dPt>
          <c:dPt>
            <c:idx val="1"/>
            <c:bubble3D val="0"/>
            <c:spPr>
              <a:solidFill>
                <a:srgbClr val="EDEEF0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DC-4965-8091-61FDF6263026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DC-4965-8091-61FDF6263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67542"/>
            </a:solidFill>
            <a:ln w="12700" cap="flat">
              <a:solidFill>
                <a:schemeClr val="bg2"/>
              </a:solidFill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EFA-4786-9138-E21A9D31C837}"/>
              </c:ext>
            </c:extLst>
          </c:dPt>
          <c:dPt>
            <c:idx val="1"/>
            <c:bubble3D val="0"/>
            <c:spPr>
              <a:solidFill>
                <a:srgbClr val="EDEEF0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FA-4786-9138-E21A9D31C837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FA-4786-9138-E21A9D31C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BA048"/>
            </a:solidFill>
            <a:ln w="12700" cap="flat">
              <a:solidFill>
                <a:schemeClr val="bg2"/>
              </a:solidFill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318-451A-A063-8ED092D2F86D}"/>
              </c:ext>
            </c:extLst>
          </c:dPt>
          <c:dPt>
            <c:idx val="1"/>
            <c:bubble3D val="0"/>
            <c:spPr>
              <a:solidFill>
                <a:srgbClr val="EDEEF0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8-451A-A063-8ED092D2F86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18-451A-A063-8ED092D2F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0B64B"/>
            </a:solidFill>
            <a:ln w="12700" cap="flat">
              <a:solidFill>
                <a:schemeClr val="bg2"/>
              </a:solidFill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86A-4C5A-B166-96E8FBD01706}"/>
              </c:ext>
            </c:extLst>
          </c:dPt>
          <c:dPt>
            <c:idx val="1"/>
            <c:bubble3D val="0"/>
            <c:spPr>
              <a:solidFill>
                <a:srgbClr val="EDEEF0"/>
              </a:solidFill>
              <a:ln w="12700" cap="flat">
                <a:solidFill>
                  <a:schemeClr val="bg2"/>
                </a:solidFill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6A-4C5A-B166-96E8FBD01706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6A-4C5A-B166-96E8FBD01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8112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Important Attributes – Descriptions from EUM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Attributes</a:t>
            </a:r>
            <a:r>
              <a:rPr lang="en-US" baseline="0" dirty="0" smtClean="0"/>
              <a:t> Requiring Improvement </a:t>
            </a:r>
            <a:r>
              <a:rPr lang="en-US" dirty="0" smtClean="0"/>
              <a:t>– Descriptions from EUM Primer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5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Bunched</a:t>
            </a:r>
            <a:r>
              <a:rPr lang="en-US" baseline="0" dirty="0" smtClean="0"/>
              <a:t> together intentionally at beginning and spread out at end to show quick progress then more time consuming initiatives at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1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SWOT</a:t>
            </a:r>
            <a:r>
              <a:rPr lang="en-US" baseline="0" dirty="0" smtClean="0"/>
              <a:t> for Weekly Maintenance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6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KPIs</a:t>
            </a:r>
            <a:r>
              <a:rPr lang="en-US" baseline="0" dirty="0" smtClean="0"/>
              <a:t> for Weekly Maintenance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8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1BA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924300" y="4895850"/>
            <a:ext cx="3448050" cy="34480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305800" y="4895850"/>
            <a:ext cx="3448050" cy="34480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687300" y="4895850"/>
            <a:ext cx="3448050" cy="34480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068800" y="4895850"/>
            <a:ext cx="3448050" cy="3448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93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1BA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0000"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1A532F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1A532F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1A532F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1A532F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21166238" y="845083"/>
            <a:ext cx="271267" cy="216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CDCFD5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20694733" y="810683"/>
            <a:ext cx="149394" cy="285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CDCFD5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21749915" y="819734"/>
            <a:ext cx="168792" cy="266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CDCFD5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22222494" y="849174"/>
            <a:ext cx="288515" cy="20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CDCFD5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79" y="-7986"/>
            <a:ext cx="24379042" cy="2892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5479"/>
                </a:lnTo>
                <a:lnTo>
                  <a:pt x="10800" y="21600"/>
                </a:lnTo>
                <a:lnTo>
                  <a:pt x="0" y="5479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96489" y="8231030"/>
            <a:ext cx="24191021" cy="16158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363739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sz="12500" dirty="0" smtClean="0"/>
              <a:t>Strategic Business Plan 2019</a:t>
            </a:r>
            <a:endParaRPr sz="12500" dirty="0"/>
          </a:p>
        </p:txBody>
      </p:sp>
      <p:pic>
        <p:nvPicPr>
          <p:cNvPr id="11" name="Picture 10" descr="Image result for bgjws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30" y="4324543"/>
            <a:ext cx="3602736" cy="360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4"/>
          <p:cNvGrpSpPr/>
          <p:nvPr/>
        </p:nvGrpSpPr>
        <p:grpSpPr>
          <a:xfrm>
            <a:off x="2242541" y="4737850"/>
            <a:ext cx="19898918" cy="4436906"/>
            <a:chOff x="0" y="0"/>
            <a:chExt cx="19898916" cy="4436904"/>
          </a:xfrm>
        </p:grpSpPr>
        <p:sp>
          <p:nvSpPr>
            <p:cNvPr id="204" name="Shape 204"/>
            <p:cNvSpPr/>
            <p:nvPr/>
          </p:nvSpPr>
          <p:spPr>
            <a:xfrm>
              <a:off x="15443200" y="0"/>
              <a:ext cx="4455717" cy="25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35" extrusionOk="0">
                  <a:moveTo>
                    <a:pt x="2876" y="18633"/>
                  </a:moveTo>
                  <a:lnTo>
                    <a:pt x="0" y="18633"/>
                  </a:lnTo>
                  <a:cubicBezTo>
                    <a:pt x="28" y="8080"/>
                    <a:pt x="5092" y="-348"/>
                    <a:pt x="11190" y="11"/>
                  </a:cubicBezTo>
                  <a:cubicBezTo>
                    <a:pt x="16979" y="351"/>
                    <a:pt x="21567" y="8575"/>
                    <a:pt x="21557" y="18594"/>
                  </a:cubicBezTo>
                  <a:cubicBezTo>
                    <a:pt x="21600" y="20017"/>
                    <a:pt x="20950" y="21216"/>
                    <a:pt x="20126" y="21234"/>
                  </a:cubicBezTo>
                  <a:cubicBezTo>
                    <a:pt x="19288" y="21252"/>
                    <a:pt x="18614" y="20043"/>
                    <a:pt x="18655" y="18594"/>
                  </a:cubicBezTo>
                  <a:cubicBezTo>
                    <a:pt x="18672" y="11528"/>
                    <a:pt x="15538" y="5633"/>
                    <a:pt x="11465" y="5074"/>
                  </a:cubicBezTo>
                  <a:cubicBezTo>
                    <a:pt x="6873" y="4443"/>
                    <a:pt x="2931" y="10666"/>
                    <a:pt x="2876" y="18633"/>
                  </a:cubicBezTo>
                  <a:close/>
                </a:path>
              </a:pathLst>
            </a:custGeom>
            <a:solidFill>
              <a:srgbClr val="1BA0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10800000">
              <a:off x="11579274" y="1909632"/>
              <a:ext cx="4455350" cy="25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194" extrusionOk="0">
                  <a:moveTo>
                    <a:pt x="2879" y="18672"/>
                  </a:moveTo>
                  <a:cubicBezTo>
                    <a:pt x="2885" y="20103"/>
                    <a:pt x="2198" y="21252"/>
                    <a:pt x="1372" y="21192"/>
                  </a:cubicBezTo>
                  <a:cubicBezTo>
                    <a:pt x="596" y="21136"/>
                    <a:pt x="-13" y="20017"/>
                    <a:pt x="1" y="18672"/>
                  </a:cubicBezTo>
                  <a:cubicBezTo>
                    <a:pt x="28" y="8097"/>
                    <a:pt x="5097" y="-348"/>
                    <a:pt x="11201" y="11"/>
                  </a:cubicBezTo>
                  <a:cubicBezTo>
                    <a:pt x="16995" y="352"/>
                    <a:pt x="21587" y="8593"/>
                    <a:pt x="21577" y="18632"/>
                  </a:cubicBezTo>
                  <a:lnTo>
                    <a:pt x="18672" y="18632"/>
                  </a:lnTo>
                  <a:cubicBezTo>
                    <a:pt x="18690" y="11552"/>
                    <a:pt x="15552" y="5645"/>
                    <a:pt x="11476" y="5085"/>
                  </a:cubicBezTo>
                  <a:cubicBezTo>
                    <a:pt x="6880" y="4453"/>
                    <a:pt x="2934" y="10688"/>
                    <a:pt x="2879" y="18672"/>
                  </a:cubicBezTo>
                  <a:close/>
                </a:path>
              </a:pathLst>
            </a:custGeom>
            <a:solidFill>
              <a:srgbClr val="40B64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721600" y="0"/>
              <a:ext cx="4455750" cy="2533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095" extrusionOk="0">
                  <a:moveTo>
                    <a:pt x="2876" y="18539"/>
                  </a:moveTo>
                  <a:lnTo>
                    <a:pt x="0" y="18539"/>
                  </a:lnTo>
                  <a:cubicBezTo>
                    <a:pt x="28" y="8039"/>
                    <a:pt x="5092" y="-346"/>
                    <a:pt x="11191" y="11"/>
                  </a:cubicBezTo>
                  <a:cubicBezTo>
                    <a:pt x="16980" y="349"/>
                    <a:pt x="21569" y="8532"/>
                    <a:pt x="21559" y="18499"/>
                  </a:cubicBezTo>
                  <a:cubicBezTo>
                    <a:pt x="21600" y="19799"/>
                    <a:pt x="21046" y="20929"/>
                    <a:pt x="20294" y="21078"/>
                  </a:cubicBezTo>
                  <a:cubicBezTo>
                    <a:pt x="19406" y="21254"/>
                    <a:pt x="18633" y="20037"/>
                    <a:pt x="18656" y="18499"/>
                  </a:cubicBezTo>
                  <a:cubicBezTo>
                    <a:pt x="18674" y="11469"/>
                    <a:pt x="15539" y="5605"/>
                    <a:pt x="11466" y="5048"/>
                  </a:cubicBezTo>
                  <a:cubicBezTo>
                    <a:pt x="6874" y="4421"/>
                    <a:pt x="2931" y="10612"/>
                    <a:pt x="2876" y="18539"/>
                  </a:cubicBezTo>
                  <a:close/>
                </a:path>
              </a:pathLst>
            </a:custGeom>
            <a:solidFill>
              <a:srgbClr val="1BA0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10800000">
              <a:off x="3857674" y="1908538"/>
              <a:ext cx="4455369" cy="252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199" extrusionOk="0">
                  <a:moveTo>
                    <a:pt x="2878" y="18668"/>
                  </a:moveTo>
                  <a:cubicBezTo>
                    <a:pt x="2887" y="20099"/>
                    <a:pt x="2203" y="21252"/>
                    <a:pt x="1377" y="21198"/>
                  </a:cubicBezTo>
                  <a:cubicBezTo>
                    <a:pt x="597" y="21146"/>
                    <a:pt x="-16" y="20021"/>
                    <a:pt x="0" y="18668"/>
                  </a:cubicBezTo>
                  <a:cubicBezTo>
                    <a:pt x="28" y="8095"/>
                    <a:pt x="5096" y="-348"/>
                    <a:pt x="11199" y="11"/>
                  </a:cubicBezTo>
                  <a:cubicBezTo>
                    <a:pt x="16992" y="352"/>
                    <a:pt x="21584" y="8592"/>
                    <a:pt x="21574" y="18629"/>
                  </a:cubicBezTo>
                  <a:lnTo>
                    <a:pt x="18670" y="18629"/>
                  </a:lnTo>
                  <a:cubicBezTo>
                    <a:pt x="18687" y="11550"/>
                    <a:pt x="15550" y="5644"/>
                    <a:pt x="11474" y="5084"/>
                  </a:cubicBezTo>
                  <a:cubicBezTo>
                    <a:pt x="6879" y="4452"/>
                    <a:pt x="2934" y="10686"/>
                    <a:pt x="2878" y="18668"/>
                  </a:cubicBezTo>
                  <a:close/>
                </a:path>
              </a:pathLst>
            </a:custGeom>
            <a:solidFill>
              <a:srgbClr val="2774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-1"/>
              <a:ext cx="4455319" cy="252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241" extrusionOk="0">
                  <a:moveTo>
                    <a:pt x="2880" y="18731"/>
                  </a:moveTo>
                  <a:cubicBezTo>
                    <a:pt x="2859" y="20146"/>
                    <a:pt x="2170" y="21251"/>
                    <a:pt x="1356" y="21177"/>
                  </a:cubicBezTo>
                  <a:cubicBezTo>
                    <a:pt x="604" y="21109"/>
                    <a:pt x="11" y="20039"/>
                    <a:pt x="0" y="18731"/>
                  </a:cubicBezTo>
                  <a:cubicBezTo>
                    <a:pt x="28" y="8122"/>
                    <a:pt x="5100" y="-349"/>
                    <a:pt x="11207" y="11"/>
                  </a:cubicBezTo>
                  <a:cubicBezTo>
                    <a:pt x="17005" y="354"/>
                    <a:pt x="21600" y="8621"/>
                    <a:pt x="21590" y="18692"/>
                  </a:cubicBezTo>
                  <a:cubicBezTo>
                    <a:pt x="21599" y="20091"/>
                    <a:pt x="20950" y="21235"/>
                    <a:pt x="20144" y="21241"/>
                  </a:cubicBezTo>
                  <a:cubicBezTo>
                    <a:pt x="19333" y="21247"/>
                    <a:pt x="18676" y="20100"/>
                    <a:pt x="18684" y="18692"/>
                  </a:cubicBezTo>
                  <a:cubicBezTo>
                    <a:pt x="18701" y="11589"/>
                    <a:pt x="15561" y="5663"/>
                    <a:pt x="11483" y="5101"/>
                  </a:cubicBezTo>
                  <a:cubicBezTo>
                    <a:pt x="6884" y="4467"/>
                    <a:pt x="2936" y="10722"/>
                    <a:pt x="2880" y="18731"/>
                  </a:cubicBezTo>
                  <a:close/>
                </a:path>
              </a:pathLst>
            </a:custGeom>
            <a:solidFill>
              <a:srgbClr val="1A532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959034" y="946184"/>
              <a:ext cx="2537251" cy="2537252"/>
            </a:xfrm>
            <a:prstGeom prst="ellipse">
              <a:avLst/>
            </a:prstGeom>
            <a:noFill/>
            <a:ln w="76200" cap="flat">
              <a:solidFill>
                <a:srgbClr val="F4F5F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816733" y="946184"/>
              <a:ext cx="2537251" cy="2537252"/>
            </a:xfrm>
            <a:prstGeom prst="ellipse">
              <a:avLst/>
            </a:prstGeom>
            <a:noFill/>
            <a:ln w="76200" cap="flat">
              <a:solidFill>
                <a:srgbClr val="F4F5F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8674456" y="946184"/>
              <a:ext cx="2537252" cy="2537252"/>
            </a:xfrm>
            <a:prstGeom prst="ellipse">
              <a:avLst/>
            </a:prstGeom>
            <a:noFill/>
            <a:ln w="76200" cap="flat">
              <a:solidFill>
                <a:srgbClr val="F4F5F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2544966" y="946184"/>
              <a:ext cx="2537251" cy="2537252"/>
            </a:xfrm>
            <a:prstGeom prst="ellipse">
              <a:avLst/>
            </a:prstGeom>
            <a:noFill/>
            <a:ln w="76200" cap="flat">
              <a:solidFill>
                <a:srgbClr val="F4F5F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6402580" y="946184"/>
              <a:ext cx="2537251" cy="2537252"/>
            </a:xfrm>
            <a:prstGeom prst="ellipse">
              <a:avLst/>
            </a:prstGeom>
            <a:noFill/>
            <a:ln w="76200" cap="flat">
              <a:solidFill>
                <a:srgbClr val="F4F5F7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1778199" y="8749038"/>
            <a:ext cx="5377799" cy="3462012"/>
            <a:chOff x="0" y="-134754"/>
            <a:chExt cx="4890976" cy="3049966"/>
          </a:xfrm>
        </p:grpSpPr>
        <p:sp>
          <p:nvSpPr>
            <p:cNvPr id="215" name="Shape 215"/>
            <p:cNvSpPr/>
            <p:nvPr/>
          </p:nvSpPr>
          <p:spPr>
            <a:xfrm>
              <a:off x="0" y="692889"/>
              <a:ext cx="4890976" cy="22223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 fontScale="85000" lnSpcReduction="20000"/>
            </a:bodyPr>
            <a:lstStyle>
              <a:lvl1pPr algn="ctr"/>
            </a:lstStyle>
            <a:p>
              <a:pPr algn="l"/>
              <a:r>
                <a:rPr lang="en-US" dirty="0" smtClean="0"/>
                <a:t>--Maintain regulatory compliance with all permits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--Educate public on compliance efforts and results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--Reduce business down time from boil water advisories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--Improve sewer capacity through I&amp;I reduction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626776" y="-134754"/>
              <a:ext cx="3637424" cy="81560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Environmental Compliance</a:t>
              </a:r>
              <a:endParaRPr dirty="0"/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9498218" y="8749038"/>
            <a:ext cx="5455389" cy="3462013"/>
            <a:chOff x="0" y="-134754"/>
            <a:chExt cx="4890976" cy="3049966"/>
          </a:xfrm>
        </p:grpSpPr>
        <p:sp>
          <p:nvSpPr>
            <p:cNvPr id="218" name="Shape 218"/>
            <p:cNvSpPr/>
            <p:nvPr/>
          </p:nvSpPr>
          <p:spPr>
            <a:xfrm>
              <a:off x="0" y="692889"/>
              <a:ext cx="4890976" cy="22223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 fontScale="85000" lnSpcReduction="20000"/>
            </a:bodyPr>
            <a:lstStyle>
              <a:lvl1pPr algn="ctr"/>
            </a:lstStyle>
            <a:p>
              <a:pPr algn="l"/>
              <a:r>
                <a:rPr lang="en-US" dirty="0" smtClean="0"/>
                <a:t>--Educate community on value of water and wastewater services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--Facilitate simpler development practices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--Determine where system expansion should be prioritized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--Eliminate sewer capacity issues before they become roadblocks</a:t>
              </a:r>
              <a:endParaRPr dirty="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626776" y="-134754"/>
              <a:ext cx="3637424" cy="81560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Community Resource</a:t>
              </a:r>
              <a:endParaRPr dirty="0"/>
            </a:p>
          </p:txBody>
        </p:sp>
      </p:grpSp>
      <p:grpSp>
        <p:nvGrpSpPr>
          <p:cNvPr id="38" name="Group 220"/>
          <p:cNvGrpSpPr/>
          <p:nvPr/>
        </p:nvGrpSpPr>
        <p:grpSpPr>
          <a:xfrm>
            <a:off x="13356136" y="1456800"/>
            <a:ext cx="5455389" cy="3222254"/>
            <a:chOff x="0" y="76469"/>
            <a:chExt cx="4890976" cy="2838743"/>
          </a:xfrm>
        </p:grpSpPr>
        <p:sp>
          <p:nvSpPr>
            <p:cNvPr id="39" name="Shape 218"/>
            <p:cNvSpPr/>
            <p:nvPr/>
          </p:nvSpPr>
          <p:spPr>
            <a:xfrm>
              <a:off x="0" y="692889"/>
              <a:ext cx="4890976" cy="22223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 fontScale="85000" lnSpcReduction="20000"/>
            </a:bodyPr>
            <a:lstStyle>
              <a:lvl1pPr algn="ctr"/>
            </a:lstStyle>
            <a:p>
              <a:pPr algn="l"/>
              <a:r>
                <a:rPr lang="en-US" dirty="0" smtClean="0"/>
                <a:t>--Improve </a:t>
              </a:r>
              <a:r>
                <a:rPr lang="en-US" dirty="0"/>
                <a:t>public trust with values-based customer service 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--Ensure customer billings are equitable </a:t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--Work </a:t>
              </a:r>
              <a:r>
                <a:rPr lang="en-US" dirty="0"/>
                <a:t>to make monthly bills more affordable for low-income customers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  <a:p>
              <a:pPr algn="l"/>
              <a:r>
                <a:rPr lang="en-US" dirty="0" smtClean="0"/>
                <a:t>--Provide consistent information to the customer base</a:t>
              </a:r>
              <a:endParaRPr dirty="0"/>
            </a:p>
          </p:txBody>
        </p:sp>
        <p:sp>
          <p:nvSpPr>
            <p:cNvPr id="40" name="Shape 219"/>
            <p:cNvSpPr/>
            <p:nvPr/>
          </p:nvSpPr>
          <p:spPr>
            <a:xfrm>
              <a:off x="626776" y="76469"/>
              <a:ext cx="3637424" cy="3931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Customer Service</a:t>
              </a:r>
              <a:endParaRPr dirty="0"/>
            </a:p>
          </p:txBody>
        </p:sp>
      </p:grpSp>
      <p:grpSp>
        <p:nvGrpSpPr>
          <p:cNvPr id="41" name="Group 217"/>
          <p:cNvGrpSpPr/>
          <p:nvPr/>
        </p:nvGrpSpPr>
        <p:grpSpPr>
          <a:xfrm>
            <a:off x="5663830" y="1272135"/>
            <a:ext cx="5377799" cy="3406919"/>
            <a:chOff x="0" y="-86218"/>
            <a:chExt cx="4890976" cy="3001430"/>
          </a:xfrm>
        </p:grpSpPr>
        <p:sp>
          <p:nvSpPr>
            <p:cNvPr id="42" name="Shape 215"/>
            <p:cNvSpPr/>
            <p:nvPr/>
          </p:nvSpPr>
          <p:spPr>
            <a:xfrm>
              <a:off x="0" y="692889"/>
              <a:ext cx="4890976" cy="22223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ctr"/>
            </a:lstStyle>
            <a:p>
              <a:pPr algn="l"/>
              <a:r>
                <a:rPr lang="en-US" sz="2000" dirty="0" smtClean="0"/>
                <a:t>--Expand strategic asset management program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--Improve budget controls for each operating division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--Improve inventory control measures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--Decrease maintenance inefficiencies</a:t>
              </a:r>
            </a:p>
          </p:txBody>
        </p:sp>
        <p:sp>
          <p:nvSpPr>
            <p:cNvPr id="43" name="Shape 216"/>
            <p:cNvSpPr/>
            <p:nvPr/>
          </p:nvSpPr>
          <p:spPr>
            <a:xfrm>
              <a:off x="626776" y="-86218"/>
              <a:ext cx="3637424" cy="7185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Responsible Decision Making</a:t>
              </a:r>
              <a:endParaRPr dirty="0"/>
            </a:p>
          </p:txBody>
        </p:sp>
      </p:grpSp>
      <p:grpSp>
        <p:nvGrpSpPr>
          <p:cNvPr id="44" name="Group 217"/>
          <p:cNvGrpSpPr/>
          <p:nvPr/>
        </p:nvGrpSpPr>
        <p:grpSpPr>
          <a:xfrm>
            <a:off x="17279820" y="8749038"/>
            <a:ext cx="5377799" cy="3406919"/>
            <a:chOff x="0" y="-86218"/>
            <a:chExt cx="4890976" cy="3001430"/>
          </a:xfrm>
        </p:grpSpPr>
        <p:sp>
          <p:nvSpPr>
            <p:cNvPr id="45" name="Shape 215"/>
            <p:cNvSpPr/>
            <p:nvPr/>
          </p:nvSpPr>
          <p:spPr>
            <a:xfrm>
              <a:off x="0" y="692889"/>
              <a:ext cx="4890976" cy="222232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ctr"/>
            </a:lstStyle>
            <a:p>
              <a:pPr algn="l"/>
              <a:r>
                <a:rPr lang="en-US" sz="2000" dirty="0" smtClean="0"/>
                <a:t>--Ensure continuing education requirements are met for credentialed employees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--Provide consistent training for non-credentialed staff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--Improve employee safety through training and auditing</a:t>
              </a:r>
              <a:br>
                <a:rPr lang="en-US" sz="2000" dirty="0" smtClean="0"/>
              </a:br>
              <a:endParaRPr lang="en-US" sz="2000" dirty="0" smtClean="0"/>
            </a:p>
            <a:p>
              <a:pPr algn="l"/>
              <a:r>
                <a:rPr lang="en-US" sz="2000" dirty="0" smtClean="0"/>
                <a:t>--Document institutional knowledge of tenured employees</a:t>
              </a:r>
            </a:p>
          </p:txBody>
        </p:sp>
        <p:sp>
          <p:nvSpPr>
            <p:cNvPr id="46" name="Shape 216"/>
            <p:cNvSpPr/>
            <p:nvPr/>
          </p:nvSpPr>
          <p:spPr>
            <a:xfrm>
              <a:off x="626776" y="-86218"/>
              <a:ext cx="3637424" cy="7185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Workforce Development</a:t>
              </a:r>
              <a:endParaRPr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A53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94681" y="6578305"/>
            <a:ext cx="744833" cy="72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7744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41103" y="6444239"/>
            <a:ext cx="1020237" cy="1019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84146" y="6420002"/>
            <a:ext cx="1025830" cy="1044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501054" y="6578305"/>
            <a:ext cx="825094" cy="748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40B6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709364" y="6578305"/>
            <a:ext cx="748931" cy="748710"/>
          </a:xfrm>
          <a:prstGeom prst="rect">
            <a:avLst/>
          </a:prstGeom>
        </p:spPr>
      </p:pic>
      <p:sp>
        <p:nvSpPr>
          <p:cNvPr id="33" name="Shape 427"/>
          <p:cNvSpPr/>
          <p:nvPr/>
        </p:nvSpPr>
        <p:spPr>
          <a:xfrm>
            <a:off x="572222" y="852231"/>
            <a:ext cx="4878319" cy="2923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lnSpcReduction="10000"/>
          </a:bodyPr>
          <a:lstStyle/>
          <a:p>
            <a:pPr algn="l"/>
            <a:r>
              <a:rPr lang="en-US" sz="6600" dirty="0" smtClean="0"/>
              <a:t>Key Concept Categories</a:t>
            </a:r>
            <a:endParaRPr sz="6600" dirty="0"/>
          </a:p>
        </p:txBody>
      </p:sp>
      <p:sp>
        <p:nvSpPr>
          <p:cNvPr id="34" name="Shape 99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10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844308" y="12635640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5844308" y="-1887379"/>
            <a:ext cx="4310467" cy="4310467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844308" y="7794634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268595" y="45407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34" y="2822861"/>
            <a:ext cx="5450413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1" y="1143696"/>
            <a:ext cx="7215434" cy="256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188" y="5886391"/>
            <a:ext cx="1219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800" dirty="0" smtClean="0"/>
              <a:t>“Water </a:t>
            </a:r>
            <a:r>
              <a:rPr lang="en-US" sz="4800" dirty="0"/>
              <a:t>and wastewater utilities can use the Attributes to select priorities for improvement, based on each organization’s strategic objectives and the needs of the community it serves</a:t>
            </a:r>
            <a:r>
              <a:rPr lang="en-US" sz="4800" dirty="0" smtClean="0"/>
              <a:t>.”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7491" y="2822861"/>
            <a:ext cx="1104098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0206" y="4129261"/>
            <a:ext cx="110409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1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81" name="Shape 281"/>
          <p:cNvSpPr/>
          <p:nvPr/>
        </p:nvSpPr>
        <p:spPr>
          <a:xfrm flipV="1">
            <a:off x="1391317" y="10823185"/>
            <a:ext cx="21574051" cy="12294"/>
          </a:xfrm>
          <a:prstGeom prst="line">
            <a:avLst/>
          </a:prstGeom>
          <a:ln w="50800">
            <a:solidFill>
              <a:srgbClr val="A6AAA9"/>
            </a:solidFill>
            <a:miter lim="400000"/>
            <a:headEnd type="oval"/>
            <a:tailEnd type="oval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93" name="Group 393"/>
          <p:cNvGrpSpPr/>
          <p:nvPr/>
        </p:nvGrpSpPr>
        <p:grpSpPr>
          <a:xfrm>
            <a:off x="1641730" y="10480088"/>
            <a:ext cx="19208157" cy="696876"/>
            <a:chOff x="0" y="0"/>
            <a:chExt cx="19208155" cy="696875"/>
          </a:xfrm>
        </p:grpSpPr>
        <p:grpSp>
          <p:nvGrpSpPr>
            <p:cNvPr id="293" name="Group 293"/>
            <p:cNvGrpSpPr/>
            <p:nvPr/>
          </p:nvGrpSpPr>
          <p:grpSpPr>
            <a:xfrm>
              <a:off x="0" y="0"/>
              <a:ext cx="1928685" cy="696876"/>
              <a:chOff x="0" y="0"/>
              <a:chExt cx="1928684" cy="696875"/>
            </a:xfrm>
          </p:grpSpPr>
          <p:sp>
            <p:nvSpPr>
              <p:cNvPr id="282" name="Shape 282"/>
              <p:cNvSpPr/>
              <p:nvPr/>
            </p:nvSpPr>
            <p:spPr>
              <a:xfrm flipV="1">
                <a:off x="-1" y="0"/>
                <a:ext cx="2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04" name="Group 304"/>
            <p:cNvGrpSpPr/>
            <p:nvPr/>
          </p:nvGrpSpPr>
          <p:grpSpPr>
            <a:xfrm>
              <a:off x="4032750" y="0"/>
              <a:ext cx="1735818" cy="696876"/>
              <a:chOff x="192868" y="0"/>
              <a:chExt cx="1735816" cy="696875"/>
            </a:xfrm>
          </p:grpSpPr>
          <p:sp>
            <p:nvSpPr>
              <p:cNvPr id="294" name="Shape 294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3" name="Shape 303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2112809" y="0"/>
              <a:ext cx="1735817" cy="696876"/>
              <a:chOff x="192868" y="0"/>
              <a:chExt cx="1735816" cy="696875"/>
            </a:xfrm>
          </p:grpSpPr>
          <p:sp>
            <p:nvSpPr>
              <p:cNvPr id="305" name="Shape 305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1" name="Shape 311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26" name="Group 326"/>
            <p:cNvGrpSpPr/>
            <p:nvPr/>
          </p:nvGrpSpPr>
          <p:grpSpPr>
            <a:xfrm>
              <a:off x="7872632" y="0"/>
              <a:ext cx="1735817" cy="696876"/>
              <a:chOff x="192868" y="0"/>
              <a:chExt cx="1735816" cy="696875"/>
            </a:xfrm>
          </p:grpSpPr>
          <p:sp>
            <p:nvSpPr>
              <p:cNvPr id="316" name="Shape 316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8" name="Shape 318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4" name="Shape 324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5" name="Shape 325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37" name="Group 337"/>
            <p:cNvGrpSpPr/>
            <p:nvPr/>
          </p:nvGrpSpPr>
          <p:grpSpPr>
            <a:xfrm>
              <a:off x="5952691" y="0"/>
              <a:ext cx="1735818" cy="696876"/>
              <a:chOff x="192868" y="0"/>
              <a:chExt cx="1735816" cy="696875"/>
            </a:xfrm>
          </p:grpSpPr>
          <p:sp>
            <p:nvSpPr>
              <p:cNvPr id="327" name="Shape 327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9" name="Shape 329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5" name="Shape 335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48" name="Group 348"/>
            <p:cNvGrpSpPr/>
            <p:nvPr/>
          </p:nvGrpSpPr>
          <p:grpSpPr>
            <a:xfrm>
              <a:off x="11712515" y="0"/>
              <a:ext cx="1735818" cy="696876"/>
              <a:chOff x="192868" y="0"/>
              <a:chExt cx="1735816" cy="696875"/>
            </a:xfrm>
          </p:grpSpPr>
          <p:sp>
            <p:nvSpPr>
              <p:cNvPr id="338" name="Shape 338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59" name="Group 359"/>
            <p:cNvGrpSpPr/>
            <p:nvPr/>
          </p:nvGrpSpPr>
          <p:grpSpPr>
            <a:xfrm>
              <a:off x="9792574" y="0"/>
              <a:ext cx="1735817" cy="696876"/>
              <a:chOff x="192868" y="0"/>
              <a:chExt cx="1735816" cy="696875"/>
            </a:xfrm>
          </p:grpSpPr>
          <p:sp>
            <p:nvSpPr>
              <p:cNvPr id="349" name="Shape 349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1" name="Shape 351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7" name="Shape 357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8" name="Shape 358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70" name="Group 370"/>
            <p:cNvGrpSpPr/>
            <p:nvPr/>
          </p:nvGrpSpPr>
          <p:grpSpPr>
            <a:xfrm>
              <a:off x="15552397" y="0"/>
              <a:ext cx="1735818" cy="696876"/>
              <a:chOff x="192868" y="0"/>
              <a:chExt cx="1735816" cy="696875"/>
            </a:xfrm>
          </p:grpSpPr>
          <p:sp>
            <p:nvSpPr>
              <p:cNvPr id="360" name="Shape 360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1" name="Shape 361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2" name="Shape 362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3" name="Shape 363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4" name="Shape 364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5" name="Shape 365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8" name="Shape 368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9" name="Shape 369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81" name="Group 381"/>
            <p:cNvGrpSpPr/>
            <p:nvPr/>
          </p:nvGrpSpPr>
          <p:grpSpPr>
            <a:xfrm>
              <a:off x="13632455" y="0"/>
              <a:ext cx="1735818" cy="696876"/>
              <a:chOff x="192868" y="0"/>
              <a:chExt cx="1735816" cy="696875"/>
            </a:xfrm>
          </p:grpSpPr>
          <p:sp>
            <p:nvSpPr>
              <p:cNvPr id="371" name="Shape 371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2" name="Shape 372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3" name="Shape 373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4" name="Shape 374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5" name="Shape 375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6" name="Shape 376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7" name="Shape 377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8" name="Shape 378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92" name="Group 392"/>
            <p:cNvGrpSpPr/>
            <p:nvPr/>
          </p:nvGrpSpPr>
          <p:grpSpPr>
            <a:xfrm>
              <a:off x="17472339" y="0"/>
              <a:ext cx="1735817" cy="696876"/>
              <a:chOff x="192868" y="0"/>
              <a:chExt cx="1735816" cy="696875"/>
            </a:xfrm>
          </p:grpSpPr>
          <p:sp>
            <p:nvSpPr>
              <p:cNvPr id="382" name="Shape 382"/>
              <p:cNvSpPr/>
              <p:nvPr/>
            </p:nvSpPr>
            <p:spPr>
              <a:xfrm flipV="1">
                <a:off x="38573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 flipV="1">
                <a:off x="19286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4" name="Shape 384"/>
              <p:cNvSpPr/>
              <p:nvPr/>
            </p:nvSpPr>
            <p:spPr>
              <a:xfrm flipV="1">
                <a:off x="771473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5" name="Shape 385"/>
              <p:cNvSpPr/>
              <p:nvPr/>
            </p:nvSpPr>
            <p:spPr>
              <a:xfrm flipV="1">
                <a:off x="578605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 flipV="1">
                <a:off x="1157210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 flipV="1">
                <a:off x="964342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 flipV="1">
                <a:off x="1542948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89" name="Shape 389"/>
              <p:cNvSpPr/>
              <p:nvPr/>
            </p:nvSpPr>
            <p:spPr>
              <a:xfrm flipV="1">
                <a:off x="1350079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0" name="Shape 390"/>
              <p:cNvSpPr/>
              <p:nvPr/>
            </p:nvSpPr>
            <p:spPr>
              <a:xfrm flipV="1">
                <a:off x="1735816" y="173352"/>
                <a:ext cx="1" cy="350171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1" name="Shape 391"/>
              <p:cNvSpPr/>
              <p:nvPr/>
            </p:nvSpPr>
            <p:spPr>
              <a:xfrm flipV="1">
                <a:off x="1928684" y="0"/>
                <a:ext cx="1" cy="696876"/>
              </a:xfrm>
              <a:prstGeom prst="line">
                <a:avLst/>
              </a:prstGeom>
              <a:noFill/>
              <a:ln w="5080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95" name="Shape 395"/>
          <p:cNvSpPr/>
          <p:nvPr/>
        </p:nvSpPr>
        <p:spPr>
          <a:xfrm>
            <a:off x="21980617" y="5987566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 flipH="1" flipV="1">
            <a:off x="2205597" y="7120165"/>
            <a:ext cx="14738" cy="3178797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1768536" y="6114703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40B64B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 flipV="1">
            <a:off x="2903164" y="8595572"/>
            <a:ext cx="1" cy="1687703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2469960" y="7436215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 flipV="1">
            <a:off x="3947408" y="7810435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3495609" y="6816749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 flipV="1">
            <a:off x="5218148" y="7803166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4776567" y="6809539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40B64B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525449" y="7542137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 flipV="1">
            <a:off x="4571228" y="5623039"/>
            <a:ext cx="1" cy="4679786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4119429" y="4556114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9126386" y="8313769"/>
            <a:ext cx="416351" cy="41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489" extrusionOk="0">
                <a:moveTo>
                  <a:pt x="0" y="17132"/>
                </a:moveTo>
                <a:lnTo>
                  <a:pt x="0" y="21489"/>
                </a:lnTo>
                <a:lnTo>
                  <a:pt x="4608" y="21489"/>
                </a:lnTo>
                <a:lnTo>
                  <a:pt x="17693" y="8160"/>
                </a:lnTo>
                <a:lnTo>
                  <a:pt x="13085" y="3581"/>
                </a:lnTo>
                <a:lnTo>
                  <a:pt x="0" y="17132"/>
                </a:lnTo>
                <a:close/>
                <a:moveTo>
                  <a:pt x="21121" y="4726"/>
                </a:moveTo>
                <a:cubicBezTo>
                  <a:pt x="21600" y="4246"/>
                  <a:pt x="21600" y="3581"/>
                  <a:pt x="21121" y="3101"/>
                </a:cubicBezTo>
                <a:lnTo>
                  <a:pt x="18393" y="332"/>
                </a:lnTo>
                <a:cubicBezTo>
                  <a:pt x="17914" y="-111"/>
                  <a:pt x="17214" y="-111"/>
                  <a:pt x="16771" y="332"/>
                </a:cubicBezTo>
                <a:lnTo>
                  <a:pt x="14707" y="2400"/>
                </a:lnTo>
                <a:lnTo>
                  <a:pt x="19057" y="7015"/>
                </a:lnTo>
                <a:lnTo>
                  <a:pt x="21121" y="4726"/>
                </a:ln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7457106" y="945399"/>
            <a:ext cx="11789227" cy="2923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/>
            <a:r>
              <a:rPr lang="en-US" sz="6600" dirty="0" smtClean="0"/>
              <a:t>Calendar Year 2019 Strategic Initiative Timeline</a:t>
            </a:r>
            <a:endParaRPr sz="6600" dirty="0"/>
          </a:p>
        </p:txBody>
      </p:sp>
      <p:sp>
        <p:nvSpPr>
          <p:cNvPr id="428" name="Shape 428"/>
          <p:cNvSpPr/>
          <p:nvPr/>
        </p:nvSpPr>
        <p:spPr>
          <a:xfrm>
            <a:off x="1812871" y="11497339"/>
            <a:ext cx="1550104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January</a:t>
            </a:r>
            <a:endParaRPr dirty="0"/>
          </a:p>
        </p:txBody>
      </p:sp>
      <p:sp>
        <p:nvSpPr>
          <p:cNvPr id="429" name="Shape 429"/>
          <p:cNvSpPr/>
          <p:nvPr/>
        </p:nvSpPr>
        <p:spPr>
          <a:xfrm>
            <a:off x="20869885" y="11472710"/>
            <a:ext cx="1933222" cy="4462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December</a:t>
            </a:r>
            <a:endParaRPr dirty="0"/>
          </a:p>
        </p:txBody>
      </p:sp>
      <p:sp>
        <p:nvSpPr>
          <p:cNvPr id="152" name="Shape 382"/>
          <p:cNvSpPr/>
          <p:nvPr/>
        </p:nvSpPr>
        <p:spPr>
          <a:xfrm flipV="1">
            <a:off x="21226879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3" name="Shape 383"/>
          <p:cNvSpPr/>
          <p:nvPr/>
        </p:nvSpPr>
        <p:spPr>
          <a:xfrm flipV="1">
            <a:off x="21034011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4" name="Shape 384"/>
          <p:cNvSpPr/>
          <p:nvPr/>
        </p:nvSpPr>
        <p:spPr>
          <a:xfrm flipV="1">
            <a:off x="21612616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5" name="Shape 385"/>
          <p:cNvSpPr/>
          <p:nvPr/>
        </p:nvSpPr>
        <p:spPr>
          <a:xfrm flipV="1">
            <a:off x="21419748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6" name="Shape 386"/>
          <p:cNvSpPr/>
          <p:nvPr/>
        </p:nvSpPr>
        <p:spPr>
          <a:xfrm flipV="1">
            <a:off x="21998354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7" name="Shape 387"/>
          <p:cNvSpPr/>
          <p:nvPr/>
        </p:nvSpPr>
        <p:spPr>
          <a:xfrm flipV="1">
            <a:off x="21805485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8" name="Shape 388"/>
          <p:cNvSpPr/>
          <p:nvPr/>
        </p:nvSpPr>
        <p:spPr>
          <a:xfrm flipV="1">
            <a:off x="22384092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9" name="Shape 389"/>
          <p:cNvSpPr/>
          <p:nvPr/>
        </p:nvSpPr>
        <p:spPr>
          <a:xfrm flipV="1">
            <a:off x="22191223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Shape 390"/>
          <p:cNvSpPr/>
          <p:nvPr/>
        </p:nvSpPr>
        <p:spPr>
          <a:xfrm flipV="1">
            <a:off x="22576960" y="10648099"/>
            <a:ext cx="1" cy="350172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1" name="Shape 391"/>
          <p:cNvSpPr/>
          <p:nvPr/>
        </p:nvSpPr>
        <p:spPr>
          <a:xfrm flipV="1">
            <a:off x="22769828" y="10474747"/>
            <a:ext cx="1" cy="696878"/>
          </a:xfrm>
          <a:prstGeom prst="line">
            <a:avLst/>
          </a:prstGeom>
          <a:noFill/>
          <a:ln w="50800" cap="flat">
            <a:solidFill>
              <a:srgbClr val="A6AAA9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57141" y="6239535"/>
            <a:ext cx="748931" cy="74871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2469960" y="7509624"/>
            <a:ext cx="914670" cy="91440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3427448" y="6789770"/>
            <a:ext cx="1025830" cy="104417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4202218" y="4669042"/>
            <a:ext cx="744833" cy="72910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4820389" y="6961901"/>
            <a:ext cx="825094" cy="748710"/>
          </a:xfrm>
          <a:prstGeom prst="rect">
            <a:avLst/>
          </a:prstGeom>
        </p:spPr>
      </p:pic>
      <p:sp>
        <p:nvSpPr>
          <p:cNvPr id="167" name="Shape 396"/>
          <p:cNvSpPr/>
          <p:nvPr/>
        </p:nvSpPr>
        <p:spPr>
          <a:xfrm flipH="1" flipV="1">
            <a:off x="6131964" y="7101231"/>
            <a:ext cx="14738" cy="3178797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8" name="Shape 397"/>
          <p:cNvSpPr/>
          <p:nvPr/>
        </p:nvSpPr>
        <p:spPr>
          <a:xfrm>
            <a:off x="5693417" y="6139928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40B64B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764867" y="6292290"/>
            <a:ext cx="748931" cy="748710"/>
          </a:xfrm>
          <a:prstGeom prst="rect">
            <a:avLst/>
          </a:prstGeom>
        </p:spPr>
      </p:pic>
      <p:sp>
        <p:nvSpPr>
          <p:cNvPr id="170" name="Shape 412"/>
          <p:cNvSpPr/>
          <p:nvPr/>
        </p:nvSpPr>
        <p:spPr>
          <a:xfrm flipV="1">
            <a:off x="7126811" y="5628434"/>
            <a:ext cx="1" cy="4679786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2" name="Shape 413"/>
          <p:cNvSpPr/>
          <p:nvPr/>
        </p:nvSpPr>
        <p:spPr>
          <a:xfrm>
            <a:off x="6675012" y="4556114"/>
            <a:ext cx="903599" cy="105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6754395" y="4664054"/>
            <a:ext cx="744833" cy="729100"/>
          </a:xfrm>
          <a:prstGeom prst="rect">
            <a:avLst/>
          </a:prstGeom>
        </p:spPr>
      </p:pic>
      <p:sp>
        <p:nvSpPr>
          <p:cNvPr id="173" name="Shape 398"/>
          <p:cNvSpPr/>
          <p:nvPr/>
        </p:nvSpPr>
        <p:spPr>
          <a:xfrm flipV="1">
            <a:off x="7983598" y="8615122"/>
            <a:ext cx="1" cy="1687703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7546642" y="7592187"/>
            <a:ext cx="914670" cy="914400"/>
          </a:xfrm>
          <a:prstGeom prst="rect">
            <a:avLst/>
          </a:prstGeom>
        </p:spPr>
      </p:pic>
      <p:sp>
        <p:nvSpPr>
          <p:cNvPr id="178" name="Shape 400"/>
          <p:cNvSpPr/>
          <p:nvPr/>
        </p:nvSpPr>
        <p:spPr>
          <a:xfrm flipV="1">
            <a:off x="9355494" y="7803166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2" name="Shape 395"/>
          <p:cNvSpPr/>
          <p:nvPr/>
        </p:nvSpPr>
        <p:spPr>
          <a:xfrm>
            <a:off x="8889018" y="6726028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8846839" y="6695078"/>
            <a:ext cx="1025830" cy="1044173"/>
          </a:xfrm>
          <a:prstGeom prst="rect">
            <a:avLst/>
          </a:prstGeom>
        </p:spPr>
      </p:pic>
      <p:sp>
        <p:nvSpPr>
          <p:cNvPr id="183" name="Shape 402"/>
          <p:cNvSpPr/>
          <p:nvPr/>
        </p:nvSpPr>
        <p:spPr>
          <a:xfrm flipV="1">
            <a:off x="10580537" y="7810435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4" name="Shape 395"/>
          <p:cNvSpPr/>
          <p:nvPr/>
        </p:nvSpPr>
        <p:spPr>
          <a:xfrm>
            <a:off x="10130848" y="6774581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85" name="Picture 184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10191795" y="6918153"/>
            <a:ext cx="825094" cy="748710"/>
          </a:xfrm>
          <a:prstGeom prst="rect">
            <a:avLst/>
          </a:prstGeom>
        </p:spPr>
      </p:pic>
      <p:sp>
        <p:nvSpPr>
          <p:cNvPr id="186" name="Shape 402"/>
          <p:cNvSpPr/>
          <p:nvPr/>
        </p:nvSpPr>
        <p:spPr>
          <a:xfrm flipV="1">
            <a:off x="11723007" y="7810435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7" name="Shape 395"/>
          <p:cNvSpPr/>
          <p:nvPr/>
        </p:nvSpPr>
        <p:spPr>
          <a:xfrm>
            <a:off x="11274743" y="6757001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11312846" y="6918153"/>
            <a:ext cx="825094" cy="748710"/>
          </a:xfrm>
          <a:prstGeom prst="rect">
            <a:avLst/>
          </a:prstGeom>
        </p:spPr>
      </p:pic>
      <p:sp>
        <p:nvSpPr>
          <p:cNvPr id="189" name="Shape 396"/>
          <p:cNvSpPr/>
          <p:nvPr/>
        </p:nvSpPr>
        <p:spPr>
          <a:xfrm flipH="1" flipV="1">
            <a:off x="12962516" y="7120165"/>
            <a:ext cx="14738" cy="3178797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0" name="Shape 395"/>
          <p:cNvSpPr/>
          <p:nvPr/>
        </p:nvSpPr>
        <p:spPr>
          <a:xfrm>
            <a:off x="12525455" y="6116495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2602789" y="6267065"/>
            <a:ext cx="748931" cy="748710"/>
          </a:xfrm>
          <a:prstGeom prst="rect">
            <a:avLst/>
          </a:prstGeom>
        </p:spPr>
      </p:pic>
      <p:sp>
        <p:nvSpPr>
          <p:cNvPr id="192" name="Shape 412"/>
          <p:cNvSpPr/>
          <p:nvPr/>
        </p:nvSpPr>
        <p:spPr>
          <a:xfrm flipV="1">
            <a:off x="14103725" y="5603489"/>
            <a:ext cx="1" cy="4679786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3" name="Shape 395"/>
          <p:cNvSpPr/>
          <p:nvPr/>
        </p:nvSpPr>
        <p:spPr>
          <a:xfrm>
            <a:off x="13651926" y="4495867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3731308" y="4601708"/>
            <a:ext cx="744833" cy="729100"/>
          </a:xfrm>
          <a:prstGeom prst="rect">
            <a:avLst/>
          </a:prstGeom>
        </p:spPr>
      </p:pic>
      <p:sp>
        <p:nvSpPr>
          <p:cNvPr id="195" name="Shape 398"/>
          <p:cNvSpPr/>
          <p:nvPr/>
        </p:nvSpPr>
        <p:spPr>
          <a:xfrm flipV="1">
            <a:off x="15274185" y="8595572"/>
            <a:ext cx="1" cy="1687703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6" name="Shape 395"/>
          <p:cNvSpPr/>
          <p:nvPr/>
        </p:nvSpPr>
        <p:spPr>
          <a:xfrm>
            <a:off x="14817913" y="7490812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4851586" y="7557994"/>
            <a:ext cx="914670" cy="914400"/>
          </a:xfrm>
          <a:prstGeom prst="rect">
            <a:avLst/>
          </a:prstGeom>
        </p:spPr>
      </p:pic>
      <p:sp>
        <p:nvSpPr>
          <p:cNvPr id="198" name="Shape 400"/>
          <p:cNvSpPr/>
          <p:nvPr/>
        </p:nvSpPr>
        <p:spPr>
          <a:xfrm flipV="1">
            <a:off x="16519649" y="7810435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9" name="Shape 395"/>
          <p:cNvSpPr/>
          <p:nvPr/>
        </p:nvSpPr>
        <p:spPr>
          <a:xfrm>
            <a:off x="16067992" y="6774581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16013364" y="6770421"/>
            <a:ext cx="1025830" cy="1044173"/>
          </a:xfrm>
          <a:prstGeom prst="rect">
            <a:avLst/>
          </a:prstGeom>
        </p:spPr>
      </p:pic>
      <p:sp>
        <p:nvSpPr>
          <p:cNvPr id="201" name="Shape 412"/>
          <p:cNvSpPr/>
          <p:nvPr/>
        </p:nvSpPr>
        <p:spPr>
          <a:xfrm flipV="1">
            <a:off x="17542489" y="5628434"/>
            <a:ext cx="1" cy="4679786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2" name="Shape 395"/>
          <p:cNvSpPr/>
          <p:nvPr/>
        </p:nvSpPr>
        <p:spPr>
          <a:xfrm>
            <a:off x="17090690" y="4487457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7185117" y="4595916"/>
            <a:ext cx="744833" cy="729100"/>
          </a:xfrm>
          <a:prstGeom prst="rect">
            <a:avLst/>
          </a:prstGeom>
        </p:spPr>
      </p:pic>
      <p:sp>
        <p:nvSpPr>
          <p:cNvPr id="204" name="Shape 398"/>
          <p:cNvSpPr/>
          <p:nvPr/>
        </p:nvSpPr>
        <p:spPr>
          <a:xfrm flipV="1">
            <a:off x="18668960" y="8615121"/>
            <a:ext cx="1" cy="1687703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5" name="Shape 395"/>
          <p:cNvSpPr/>
          <p:nvPr/>
        </p:nvSpPr>
        <p:spPr>
          <a:xfrm>
            <a:off x="18218713" y="7442240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18223539" y="7498246"/>
            <a:ext cx="914670" cy="914400"/>
          </a:xfrm>
          <a:prstGeom prst="rect">
            <a:avLst/>
          </a:prstGeom>
        </p:spPr>
      </p:pic>
      <p:sp>
        <p:nvSpPr>
          <p:cNvPr id="207" name="Shape 400"/>
          <p:cNvSpPr/>
          <p:nvPr/>
        </p:nvSpPr>
        <p:spPr>
          <a:xfrm flipV="1">
            <a:off x="19839421" y="7822100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8" name="Shape 395"/>
          <p:cNvSpPr/>
          <p:nvPr/>
        </p:nvSpPr>
        <p:spPr>
          <a:xfrm>
            <a:off x="19387622" y="6702716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19326507" y="6671275"/>
            <a:ext cx="1025830" cy="1044173"/>
          </a:xfrm>
          <a:prstGeom prst="rect">
            <a:avLst/>
          </a:prstGeom>
        </p:spPr>
      </p:pic>
      <p:sp>
        <p:nvSpPr>
          <p:cNvPr id="210" name="Shape 402"/>
          <p:cNvSpPr/>
          <p:nvPr/>
        </p:nvSpPr>
        <p:spPr>
          <a:xfrm flipV="1">
            <a:off x="21229928" y="7810435"/>
            <a:ext cx="1" cy="2476862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11" name="Shape 395"/>
          <p:cNvSpPr/>
          <p:nvPr/>
        </p:nvSpPr>
        <p:spPr>
          <a:xfrm>
            <a:off x="20778129" y="6681409"/>
            <a:ext cx="903599" cy="105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87" y="0"/>
                </a:moveTo>
                <a:lnTo>
                  <a:pt x="2541" y="0"/>
                </a:lnTo>
                <a:cubicBezTo>
                  <a:pt x="1857" y="0"/>
                  <a:pt x="1222" y="251"/>
                  <a:pt x="757" y="623"/>
                </a:cubicBezTo>
                <a:cubicBezTo>
                  <a:pt x="293" y="995"/>
                  <a:pt x="0" y="1489"/>
                  <a:pt x="0" y="1976"/>
                </a:cubicBezTo>
                <a:lnTo>
                  <a:pt x="0" y="16478"/>
                </a:lnTo>
                <a:cubicBezTo>
                  <a:pt x="0" y="16979"/>
                  <a:pt x="293" y="17473"/>
                  <a:pt x="757" y="17842"/>
                </a:cubicBezTo>
                <a:cubicBezTo>
                  <a:pt x="1222" y="18211"/>
                  <a:pt x="1857" y="18455"/>
                  <a:pt x="2541" y="18455"/>
                </a:cubicBezTo>
                <a:lnTo>
                  <a:pt x="7135" y="18455"/>
                </a:lnTo>
                <a:lnTo>
                  <a:pt x="10816" y="21600"/>
                </a:lnTo>
                <a:lnTo>
                  <a:pt x="14465" y="18455"/>
                </a:lnTo>
                <a:lnTo>
                  <a:pt x="19287" y="18455"/>
                </a:lnTo>
                <a:cubicBezTo>
                  <a:pt x="19987" y="18455"/>
                  <a:pt x="20566" y="18211"/>
                  <a:pt x="20969" y="17842"/>
                </a:cubicBezTo>
                <a:cubicBezTo>
                  <a:pt x="21372" y="17473"/>
                  <a:pt x="21600" y="16979"/>
                  <a:pt x="21600" y="16478"/>
                </a:cubicBezTo>
                <a:lnTo>
                  <a:pt x="21600" y="1976"/>
                </a:lnTo>
                <a:cubicBezTo>
                  <a:pt x="21600" y="1489"/>
                  <a:pt x="21372" y="995"/>
                  <a:pt x="20969" y="623"/>
                </a:cubicBezTo>
                <a:cubicBezTo>
                  <a:pt x="20566" y="251"/>
                  <a:pt x="19987" y="0"/>
                  <a:pt x="19287" y="0"/>
                </a:cubicBezTo>
                <a:close/>
              </a:path>
            </a:pathLst>
          </a:custGeom>
          <a:solidFill>
            <a:srgbClr val="1BA048"/>
          </a:solidFill>
          <a:ln w="3175">
            <a:miter lim="400000"/>
          </a:ln>
        </p:spPr>
        <p:txBody>
          <a:bodyPr lIns="45719" rIns="45719" anchor="ctr"/>
          <a:lstStyle/>
          <a:p>
            <a:pPr algn="l" defTabSz="914400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pic>
        <p:nvPicPr>
          <p:cNvPr id="212" name="Picture 211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20817382" y="6842809"/>
            <a:ext cx="825094" cy="748710"/>
          </a:xfrm>
          <a:prstGeom prst="rect">
            <a:avLst/>
          </a:prstGeom>
        </p:spPr>
      </p:pic>
      <p:sp>
        <p:nvSpPr>
          <p:cNvPr id="213" name="Shape 396"/>
          <p:cNvSpPr/>
          <p:nvPr/>
        </p:nvSpPr>
        <p:spPr>
          <a:xfrm flipH="1" flipV="1">
            <a:off x="22445303" y="7101230"/>
            <a:ext cx="14738" cy="3178797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14" name="Picture 213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2053707" y="6129354"/>
            <a:ext cx="748931" cy="7487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2498639" y="2054419"/>
            <a:ext cx="8688586" cy="2941172"/>
            <a:chOff x="0" y="0"/>
            <a:chExt cx="8688584" cy="294117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35085" y="485274"/>
              <a:ext cx="6767876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Clearly Define Organizational Values</a:t>
              </a:r>
              <a:endParaRPr dirty="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2498639" y="5463615"/>
            <a:ext cx="9952692" cy="2941171"/>
            <a:chOff x="0" y="0"/>
            <a:chExt cx="9952690" cy="294117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835085" y="485274"/>
              <a:ext cx="8117605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Monthly Operating Budget Review Meetings</a:t>
              </a:r>
              <a:endParaRPr dirty="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2498639" y="8872811"/>
            <a:ext cx="10209172" cy="2941171"/>
            <a:chOff x="0" y="0"/>
            <a:chExt cx="10209170" cy="294117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35085" y="485274"/>
              <a:ext cx="8374085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Plan Development Review Workflow Mapping</a:t>
              </a:r>
              <a:endParaRPr dirty="0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3194110" y="2054419"/>
            <a:ext cx="8688586" cy="2941171"/>
            <a:chOff x="0" y="0"/>
            <a:chExt cx="8688584" cy="294117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35085" y="485274"/>
              <a:ext cx="5807679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Monthly Compliance Campaign</a:t>
              </a:r>
              <a:endParaRPr dirty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194110" y="5463615"/>
            <a:ext cx="9676975" cy="2941171"/>
            <a:chOff x="0" y="0"/>
            <a:chExt cx="9676973" cy="294117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1835085" y="485274"/>
              <a:ext cx="7841888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Continuing Education Requirements Audit</a:t>
              </a:r>
              <a:endParaRPr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B6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2306" y="2388476"/>
            <a:ext cx="748931" cy="7487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7744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08279" y="5758847"/>
            <a:ext cx="1020237" cy="10199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3856" y="9059136"/>
            <a:ext cx="1025830" cy="10441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53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537448" y="2388002"/>
            <a:ext cx="744833" cy="72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479696" y="5898977"/>
            <a:ext cx="825094" cy="748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2281" y="9674025"/>
            <a:ext cx="8754184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First Quarter Initiatives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2498639" y="2054419"/>
            <a:ext cx="9237753" cy="2941172"/>
            <a:chOff x="0" y="0"/>
            <a:chExt cx="9237751" cy="294117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35085" y="485274"/>
              <a:ext cx="7402666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Customer Payment Assistance Program</a:t>
              </a:r>
              <a:endParaRPr dirty="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2498639" y="5463615"/>
            <a:ext cx="8688586" cy="2941171"/>
            <a:chOff x="0" y="0"/>
            <a:chExt cx="8688584" cy="294117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835085" y="485274"/>
              <a:ext cx="6022482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St Simons Island Smoke Testing</a:t>
              </a:r>
              <a:endParaRPr dirty="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2498639" y="8872811"/>
            <a:ext cx="8688586" cy="2941171"/>
            <a:chOff x="0" y="0"/>
            <a:chExt cx="8688584" cy="294117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35085" y="485274"/>
              <a:ext cx="5572037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Weekly Maintenance Planning</a:t>
              </a:r>
              <a:endParaRPr dirty="0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3194110" y="2054419"/>
            <a:ext cx="8688586" cy="2941171"/>
            <a:chOff x="0" y="0"/>
            <a:chExt cx="8688584" cy="294117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35085" y="300608"/>
              <a:ext cx="5984009" cy="8156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Monthly Work Group with Local </a:t>
              </a:r>
            </a:p>
            <a:p>
              <a:r>
                <a:rPr lang="en-US" dirty="0" smtClean="0"/>
                <a:t>Authorities</a:t>
              </a:r>
              <a:endParaRPr dirty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194110" y="5463615"/>
            <a:ext cx="8688586" cy="2941171"/>
            <a:chOff x="0" y="0"/>
            <a:chExt cx="8688584" cy="294117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1835085" y="300608"/>
              <a:ext cx="6360715" cy="8156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Learning Management System for </a:t>
              </a:r>
            </a:p>
            <a:p>
              <a:r>
                <a:rPr lang="en-US" dirty="0" smtClean="0"/>
                <a:t>All Personnel</a:t>
              </a:r>
              <a:endParaRPr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B6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2306" y="2388476"/>
            <a:ext cx="748931" cy="7487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7744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6652" y="9164057"/>
            <a:ext cx="1020237" cy="10199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379328" y="2230465"/>
            <a:ext cx="1025830" cy="10441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53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9399" y="5797198"/>
            <a:ext cx="744833" cy="72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479696" y="5898977"/>
            <a:ext cx="825094" cy="748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94110" y="9674025"/>
            <a:ext cx="9842355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Second Quarter Initiatives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968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2498639" y="2054419"/>
            <a:ext cx="8688586" cy="2941172"/>
            <a:chOff x="0" y="0"/>
            <a:chExt cx="8688584" cy="294117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35085" y="485274"/>
              <a:ext cx="4695195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Safety Council Site Visits</a:t>
              </a:r>
              <a:endParaRPr dirty="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2498639" y="5463615"/>
            <a:ext cx="8688586" cy="2941171"/>
            <a:chOff x="0" y="0"/>
            <a:chExt cx="8688584" cy="294117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835085" y="300608"/>
              <a:ext cx="4884349" cy="8156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Customer Database Audit </a:t>
              </a:r>
            </a:p>
            <a:p>
              <a:r>
                <a:rPr lang="en-US" dirty="0" smtClean="0"/>
                <a:t>and Analyses Program</a:t>
              </a:r>
              <a:endParaRPr dirty="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2498639" y="8872811"/>
            <a:ext cx="8688586" cy="2941171"/>
            <a:chOff x="0" y="0"/>
            <a:chExt cx="8688584" cy="294117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35085" y="300608"/>
              <a:ext cx="4374595" cy="8156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Galvanized Water Main </a:t>
              </a:r>
            </a:p>
            <a:p>
              <a:r>
                <a:rPr lang="en-US" dirty="0" smtClean="0"/>
                <a:t>Replacement Program</a:t>
              </a:r>
              <a:endParaRPr dirty="0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3194110" y="2054419"/>
            <a:ext cx="8688586" cy="2941171"/>
            <a:chOff x="0" y="0"/>
            <a:chExt cx="8688584" cy="294117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35085" y="485274"/>
              <a:ext cx="6815966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Pump Station Flow Meter Installation</a:t>
              </a:r>
              <a:endParaRPr dirty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194110" y="5463615"/>
            <a:ext cx="8688586" cy="2941171"/>
            <a:chOff x="0" y="0"/>
            <a:chExt cx="8688584" cy="294117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1835085" y="300608"/>
              <a:ext cx="6088204" cy="8156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Value of Water Public Education </a:t>
              </a:r>
            </a:p>
            <a:p>
              <a:r>
                <a:rPr lang="en-US" dirty="0" smtClean="0"/>
                <a:t>Campaign</a:t>
              </a:r>
              <a:endParaRPr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B6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2305" y="5782181"/>
            <a:ext cx="748931" cy="7487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7744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458324" y="2311256"/>
            <a:ext cx="1020237" cy="10199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379328" y="5633303"/>
            <a:ext cx="1025830" cy="10441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53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2305" y="9206394"/>
            <a:ext cx="744833" cy="72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84224" y="2423920"/>
            <a:ext cx="825094" cy="748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16050" y="9674025"/>
            <a:ext cx="8920415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Third Quarter Initiatives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176547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2498639" y="2054419"/>
            <a:ext cx="8688586" cy="2941172"/>
            <a:chOff x="0" y="0"/>
            <a:chExt cx="8688584" cy="2941170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35085" y="300608"/>
              <a:ext cx="6064160" cy="81560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St. Simons Island Gravity Sewer </a:t>
              </a:r>
            </a:p>
            <a:p>
              <a:r>
                <a:rPr lang="en-US" dirty="0" smtClean="0"/>
                <a:t>Assessment Report</a:t>
              </a:r>
              <a:endParaRPr dirty="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2498639" y="5463615"/>
            <a:ext cx="8688586" cy="2941171"/>
            <a:chOff x="0" y="0"/>
            <a:chExt cx="8688584" cy="294117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1835085" y="485274"/>
              <a:ext cx="4201470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Warehouse Job Boxes</a:t>
              </a:r>
              <a:endParaRPr dirty="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2498639" y="8872811"/>
            <a:ext cx="8688586" cy="2941171"/>
            <a:chOff x="0" y="0"/>
            <a:chExt cx="8688584" cy="2941170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1835085" y="485274"/>
              <a:ext cx="5653791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Updated Sewer Capacity Maps</a:t>
              </a:r>
              <a:endParaRPr dirty="0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3194110" y="2054419"/>
            <a:ext cx="8688586" cy="2941171"/>
            <a:chOff x="0" y="0"/>
            <a:chExt cx="8688584" cy="2941170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835085" y="485274"/>
              <a:ext cx="5188920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Workflow Mapping Program</a:t>
              </a:r>
              <a:endParaRPr dirty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194110" y="5463615"/>
            <a:ext cx="8688586" cy="2941171"/>
            <a:chOff x="0" y="0"/>
            <a:chExt cx="8688584" cy="294117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1396266" cy="1396266"/>
            </a:xfrm>
            <a:prstGeom prst="ellipse">
              <a:avLst/>
            </a:prstGeom>
            <a:noFill/>
            <a:ln w="762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858340" y="1225569"/>
              <a:ext cx="6830244" cy="171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/>
            </a:lstStyle>
            <a:p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1835085" y="485274"/>
              <a:ext cx="5419752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Large Meter Testing Program</a:t>
              </a:r>
              <a:endParaRPr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0B6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517777" y="5813645"/>
            <a:ext cx="748931" cy="7487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7744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08279" y="5758847"/>
            <a:ext cx="1020237" cy="10199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3856" y="9059136"/>
            <a:ext cx="1025830" cy="10441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A53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24354" y="2388002"/>
            <a:ext cx="744833" cy="72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1BA04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479696" y="2378197"/>
            <a:ext cx="825094" cy="748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0" y="9674025"/>
            <a:ext cx="9320465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Fourth Quarter Initiatives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25213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1738659" y="2967296"/>
            <a:ext cx="7781408" cy="7781408"/>
          </a:xfrm>
          <a:prstGeom prst="ellipse">
            <a:avLst/>
          </a:prstGeom>
          <a:solidFill>
            <a:srgbClr val="40B64B"/>
          </a:solidFill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-1703470" y="2967296"/>
            <a:ext cx="7781408" cy="7781408"/>
          </a:xfrm>
          <a:prstGeom prst="ellipse">
            <a:avLst/>
          </a:prstGeom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1012870" y="37406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000" dirty="0" smtClean="0"/>
              <a:t>Weekly </a:t>
            </a:r>
          </a:p>
          <a:p>
            <a:pPr algn="ctr"/>
            <a:r>
              <a:rPr lang="en-US" sz="6000" dirty="0" smtClean="0"/>
              <a:t>Maintenance </a:t>
            </a:r>
          </a:p>
          <a:p>
            <a:pPr algn="ctr"/>
            <a:r>
              <a:rPr lang="en-US" sz="6000" dirty="0" smtClean="0"/>
              <a:t>Planning</a:t>
            </a:r>
            <a:endParaRPr lang="en-US" sz="6000" dirty="0"/>
          </a:p>
        </p:txBody>
      </p:sp>
      <p:sp>
        <p:nvSpPr>
          <p:cNvPr id="441" name="Shape 441"/>
          <p:cNvSpPr/>
          <p:nvPr/>
        </p:nvSpPr>
        <p:spPr>
          <a:xfrm>
            <a:off x="3025930" y="3900604"/>
            <a:ext cx="7300716" cy="619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Example Initiative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260344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131" name="Group 131"/>
          <p:cNvGrpSpPr/>
          <p:nvPr/>
        </p:nvGrpSpPr>
        <p:grpSpPr>
          <a:xfrm rot="18874898">
            <a:off x="7449692" y="1903782"/>
            <a:ext cx="9722678" cy="9722679"/>
            <a:chOff x="0" y="0"/>
            <a:chExt cx="9722676" cy="9722677"/>
          </a:xfrm>
        </p:grpSpPr>
        <p:sp>
          <p:nvSpPr>
            <p:cNvPr id="112" name="Shape 112"/>
            <p:cNvSpPr/>
            <p:nvPr/>
          </p:nvSpPr>
          <p:spPr>
            <a:xfrm>
              <a:off x="2522510" y="0"/>
              <a:ext cx="4682331" cy="4682329"/>
            </a:xfrm>
            <a:prstGeom prst="ellipse">
              <a:avLst/>
            </a:prstGeom>
            <a:solidFill>
              <a:srgbClr val="1BA048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51522" y="1029012"/>
              <a:ext cx="2624306" cy="262430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22510" y="5040347"/>
              <a:ext cx="4682331" cy="4682330"/>
            </a:xfrm>
            <a:prstGeom prst="ellipse">
              <a:avLst/>
            </a:prstGeom>
            <a:solidFill>
              <a:srgbClr val="1A532F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551012" y="6125990"/>
              <a:ext cx="2624306" cy="2624306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2511866"/>
              <a:ext cx="4682330" cy="4682330"/>
            </a:xfrm>
            <a:prstGeom prst="ellipse">
              <a:avLst/>
            </a:prstGeom>
            <a:solidFill>
              <a:srgbClr val="40B64B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029011" y="3540878"/>
              <a:ext cx="2624305" cy="262430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040346" y="2511866"/>
              <a:ext cx="4682330" cy="4682330"/>
            </a:xfrm>
            <a:prstGeom prst="ellipse">
              <a:avLst/>
            </a:prstGeom>
            <a:solidFill>
              <a:srgbClr val="277443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069358" y="3540878"/>
              <a:ext cx="2624306" cy="2624305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8925102">
              <a:off x="4163951" y="1802851"/>
              <a:ext cx="1333698" cy="95859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vert" wrap="non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10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dirty="0"/>
                <a:t>S</a:t>
              </a:r>
            </a:p>
          </p:txBody>
        </p:sp>
        <p:sp>
          <p:nvSpPr>
            <p:cNvPr id="121" name="Shape 121"/>
            <p:cNvSpPr/>
            <p:nvPr/>
          </p:nvSpPr>
          <p:spPr>
            <a:xfrm rot="18925102">
              <a:off x="4166085" y="6838241"/>
              <a:ext cx="1333698" cy="109966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vert" wrap="non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10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dirty="0"/>
                <a:t>O</a:t>
              </a:r>
            </a:p>
          </p:txBody>
        </p:sp>
        <p:sp>
          <p:nvSpPr>
            <p:cNvPr id="122" name="Shape 122"/>
            <p:cNvSpPr/>
            <p:nvPr/>
          </p:nvSpPr>
          <p:spPr>
            <a:xfrm rot="18925102">
              <a:off x="6875388" y="4385677"/>
              <a:ext cx="886461" cy="133369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vert" wrap="non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10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T</a:t>
              </a:r>
              <a:endParaRPr dirty="0"/>
            </a:p>
          </p:txBody>
        </p:sp>
        <p:sp>
          <p:nvSpPr>
            <p:cNvPr id="123" name="Shape 123"/>
            <p:cNvSpPr/>
            <p:nvPr/>
          </p:nvSpPr>
          <p:spPr>
            <a:xfrm rot="18925102">
              <a:off x="1508065" y="4232589"/>
              <a:ext cx="1312860" cy="133369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vert="vert" wrap="none" lIns="50800" tIns="50800" rIns="50800" bIns="50800" numCol="1" anchor="ctr">
              <a:spAutoFit/>
            </a:bodyPr>
            <a:lstStyle>
              <a:lvl1pPr algn="ctr">
                <a:lnSpc>
                  <a:spcPct val="80000"/>
                </a:lnSpc>
                <a:defRPr sz="10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W</a:t>
              </a:r>
              <a:endParaRPr dirty="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3434250" y="901377"/>
              <a:ext cx="2854176" cy="2854175"/>
            </a:xfrm>
            <a:prstGeom prst="ellipse">
              <a:avLst/>
            </a:prstGeom>
            <a:noFill/>
            <a:ln w="254000" cap="flat">
              <a:solidFill>
                <a:srgbClr val="13893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954424" y="3425943"/>
              <a:ext cx="2854176" cy="2854176"/>
            </a:xfrm>
            <a:prstGeom prst="ellipse">
              <a:avLst/>
            </a:prstGeom>
            <a:noFill/>
            <a:ln w="254000" cap="flat">
              <a:solidFill>
                <a:srgbClr val="20663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446950" y="5964453"/>
              <a:ext cx="2854176" cy="2854176"/>
            </a:xfrm>
            <a:prstGeom prst="ellipse">
              <a:avLst/>
            </a:prstGeom>
            <a:noFill/>
            <a:ln w="254000" cap="flat">
              <a:solidFill>
                <a:srgbClr val="14472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888444" y="3425943"/>
              <a:ext cx="2854176" cy="2854176"/>
            </a:xfrm>
            <a:prstGeom prst="ellipse">
              <a:avLst/>
            </a:prstGeom>
            <a:noFill/>
            <a:ln w="254000" cap="flat">
              <a:solidFill>
                <a:srgbClr val="379E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130" name="Group 130"/>
            <p:cNvGrpSpPr/>
            <p:nvPr/>
          </p:nvGrpSpPr>
          <p:grpSpPr>
            <a:xfrm>
              <a:off x="2408734" y="2416204"/>
              <a:ext cx="4898508" cy="4874706"/>
              <a:chOff x="0" y="0"/>
              <a:chExt cx="4898507" cy="4874705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0"/>
                <a:ext cx="4898507" cy="4874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" y="0"/>
                    </a:moveTo>
                    <a:cubicBezTo>
                      <a:pt x="2320" y="306"/>
                      <a:pt x="4346" y="1191"/>
                      <a:pt x="6035" y="2560"/>
                    </a:cubicBezTo>
                    <a:cubicBezTo>
                      <a:pt x="6711" y="3108"/>
                      <a:pt x="7329" y="3732"/>
                      <a:pt x="8077" y="4178"/>
                    </a:cubicBezTo>
                    <a:cubicBezTo>
                      <a:pt x="9721" y="5160"/>
                      <a:pt x="11766" y="5193"/>
                      <a:pt x="13418" y="4228"/>
                    </a:cubicBezTo>
                    <a:cubicBezTo>
                      <a:pt x="14195" y="3774"/>
                      <a:pt x="14829" y="3120"/>
                      <a:pt x="15526" y="2552"/>
                    </a:cubicBezTo>
                    <a:cubicBezTo>
                      <a:pt x="17263" y="1139"/>
                      <a:pt x="19375" y="272"/>
                      <a:pt x="21600" y="60"/>
                    </a:cubicBezTo>
                    <a:cubicBezTo>
                      <a:pt x="21473" y="1175"/>
                      <a:pt x="21168" y="2263"/>
                      <a:pt x="20697" y="3281"/>
                    </a:cubicBezTo>
                    <a:cubicBezTo>
                      <a:pt x="20241" y="4266"/>
                      <a:pt x="19635" y="5173"/>
                      <a:pt x="18944" y="6009"/>
                    </a:cubicBezTo>
                    <a:cubicBezTo>
                      <a:pt x="18326" y="6755"/>
                      <a:pt x="17638" y="7451"/>
                      <a:pt x="17178" y="8304"/>
                    </a:cubicBezTo>
                    <a:cubicBezTo>
                      <a:pt x="16231" y="10059"/>
                      <a:pt x="16344" y="12199"/>
                      <a:pt x="17454" y="13857"/>
                    </a:cubicBezTo>
                    <a:cubicBezTo>
                      <a:pt x="17987" y="14654"/>
                      <a:pt x="18725" y="15281"/>
                      <a:pt x="19348" y="16008"/>
                    </a:cubicBezTo>
                    <a:cubicBezTo>
                      <a:pt x="20680" y="17561"/>
                      <a:pt x="21458" y="19517"/>
                      <a:pt x="21558" y="21565"/>
                    </a:cubicBezTo>
                    <a:cubicBezTo>
                      <a:pt x="20417" y="21427"/>
                      <a:pt x="19308" y="21115"/>
                      <a:pt x="18268" y="20643"/>
                    </a:cubicBezTo>
                    <a:cubicBezTo>
                      <a:pt x="17211" y="20163"/>
                      <a:pt x="16234" y="19521"/>
                      <a:pt x="15323" y="18786"/>
                    </a:cubicBezTo>
                    <a:cubicBezTo>
                      <a:pt x="14701" y="18284"/>
                      <a:pt x="14110" y="17736"/>
                      <a:pt x="13414" y="17343"/>
                    </a:cubicBezTo>
                    <a:cubicBezTo>
                      <a:pt x="12609" y="16888"/>
                      <a:pt x="11722" y="16657"/>
                      <a:pt x="10826" y="16673"/>
                    </a:cubicBezTo>
                    <a:cubicBezTo>
                      <a:pt x="9842" y="16691"/>
                      <a:pt x="8865" y="17006"/>
                      <a:pt x="7992" y="17534"/>
                    </a:cubicBezTo>
                    <a:cubicBezTo>
                      <a:pt x="7122" y="18062"/>
                      <a:pt x="6390" y="18783"/>
                      <a:pt x="5577" y="19394"/>
                    </a:cubicBezTo>
                    <a:cubicBezTo>
                      <a:pt x="3947" y="20617"/>
                      <a:pt x="2022" y="21379"/>
                      <a:pt x="0" y="21600"/>
                    </a:cubicBezTo>
                    <a:cubicBezTo>
                      <a:pt x="45" y="20573"/>
                      <a:pt x="254" y="19571"/>
                      <a:pt x="610" y="18629"/>
                    </a:cubicBezTo>
                    <a:cubicBezTo>
                      <a:pt x="958" y="17708"/>
                      <a:pt x="1450" y="16833"/>
                      <a:pt x="2139" y="16103"/>
                    </a:cubicBezTo>
                    <a:cubicBezTo>
                      <a:pt x="2775" y="15430"/>
                      <a:pt x="3564" y="14905"/>
                      <a:pt x="4099" y="14146"/>
                    </a:cubicBezTo>
                    <a:cubicBezTo>
                      <a:pt x="4704" y="13289"/>
                      <a:pt x="4930" y="12271"/>
                      <a:pt x="4951" y="11258"/>
                    </a:cubicBezTo>
                    <a:cubicBezTo>
                      <a:pt x="4972" y="10273"/>
                      <a:pt x="4803" y="9254"/>
                      <a:pt x="4337" y="8337"/>
                    </a:cubicBezTo>
                    <a:cubicBezTo>
                      <a:pt x="3826" y="7331"/>
                      <a:pt x="2994" y="6543"/>
                      <a:pt x="2310" y="5649"/>
                    </a:cubicBezTo>
                    <a:cubicBezTo>
                      <a:pt x="1062" y="4017"/>
                      <a:pt x="318" y="2053"/>
                      <a:pt x="172" y="0"/>
                    </a:cubicBezTo>
                    <a:close/>
                  </a:path>
                </a:pathLst>
              </a:custGeom>
              <a:solidFill>
                <a:srgbClr val="E7E8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8925102">
                <a:off x="2151736" y="1663297"/>
                <a:ext cx="595035" cy="163987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vert="vert" wrap="none" lIns="50800" tIns="50800" rIns="50800" bIns="50800" numCol="1" anchor="ctr">
                <a:spAutoFit/>
              </a:bodyPr>
              <a:lstStyle>
                <a:lvl1pPr>
                  <a:lnSpc>
                    <a:spcPct val="80000"/>
                  </a:lnSpc>
                  <a:defRPr sz="4000" b="1">
                    <a:solidFill>
                      <a:srgbClr val="FFFFFF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dirty="0">
                    <a:solidFill>
                      <a:schemeClr val="tx1"/>
                    </a:solidFill>
                  </a:rPr>
                  <a:t>SWOT</a:t>
                </a:r>
              </a:p>
            </p:txBody>
          </p:sp>
        </p:grpSp>
      </p:grpSp>
      <p:grpSp>
        <p:nvGrpSpPr>
          <p:cNvPr id="138" name="Group 138"/>
          <p:cNvGrpSpPr/>
          <p:nvPr/>
        </p:nvGrpSpPr>
        <p:grpSpPr>
          <a:xfrm>
            <a:off x="1591833" y="2746042"/>
            <a:ext cx="5298349" cy="8223916"/>
            <a:chOff x="0" y="0"/>
            <a:chExt cx="5298347" cy="8223914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5298348" cy="3347114"/>
              <a:chOff x="0" y="0"/>
              <a:chExt cx="5298347" cy="3347113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23255" y="790207"/>
                <a:ext cx="5275093" cy="255690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l"/>
              </a:lstStyle>
              <a:p>
                <a:pPr lvl="0"/>
                <a:r>
                  <a:rPr lang="en-US" sz="2400" dirty="0"/>
                  <a:t>Software in place to facilitate advanced planning and </a:t>
                </a:r>
                <a:r>
                  <a:rPr lang="en-US" sz="2400" dirty="0" smtClean="0"/>
                  <a:t>scheduling</a:t>
                </a:r>
              </a:p>
              <a:p>
                <a:pPr lvl="0"/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0"/>
                <a:r>
                  <a:rPr lang="en-US" sz="2400" dirty="0"/>
                  <a:t>Staff growing in their knowledge of capabilities of </a:t>
                </a:r>
                <a:r>
                  <a:rPr lang="en-US" sz="2400" dirty="0" smtClean="0"/>
                  <a:t>software</a:t>
                </a:r>
              </a:p>
              <a:p>
                <a:pPr lvl="0"/>
                <a:endParaRPr lang="en-US" sz="2400" dirty="0"/>
              </a:p>
              <a:p>
                <a:pPr lvl="0"/>
                <a:r>
                  <a:rPr lang="en-US" sz="2400" dirty="0"/>
                  <a:t>Improves staff accountability </a:t>
                </a:r>
                <a:endParaRPr lang="en-US" sz="2400" dirty="0" smtClean="0"/>
              </a:p>
              <a:p>
                <a:pPr lvl="0"/>
                <a:endParaRPr lang="en-US" sz="2400" dirty="0"/>
              </a:p>
              <a:p>
                <a:r>
                  <a:rPr lang="en-US" sz="2400" dirty="0"/>
                  <a:t>Allows for </a:t>
                </a:r>
                <a:r>
                  <a:rPr lang="en-US" sz="2400" dirty="0" smtClean="0"/>
                  <a:t>reduction </a:t>
                </a:r>
                <a:r>
                  <a:rPr lang="en-US" sz="2400" dirty="0"/>
                  <a:t>in equipment downtime</a:t>
                </a:r>
                <a:endParaRPr sz="3200" dirty="0"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0" y="-1"/>
                <a:ext cx="1800353" cy="54610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lnSpc>
                    <a:spcPct val="80000"/>
                  </a:lnSpc>
                  <a:defRPr sz="30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t>Strength</a:t>
                </a:r>
              </a:p>
            </p:txBody>
          </p:sp>
        </p:grpSp>
        <p:grpSp>
          <p:nvGrpSpPr>
            <p:cNvPr id="137" name="Group 137"/>
            <p:cNvGrpSpPr/>
            <p:nvPr/>
          </p:nvGrpSpPr>
          <p:grpSpPr>
            <a:xfrm>
              <a:off x="-1" y="4876800"/>
              <a:ext cx="5298349" cy="3347115"/>
              <a:chOff x="0" y="0"/>
              <a:chExt cx="5298347" cy="3347113"/>
            </a:xfrm>
          </p:grpSpPr>
          <p:sp>
            <p:nvSpPr>
              <p:cNvPr id="135" name="Shape 135"/>
              <p:cNvSpPr/>
              <p:nvPr/>
            </p:nvSpPr>
            <p:spPr>
              <a:xfrm>
                <a:off x="23255" y="790207"/>
                <a:ext cx="5275093" cy="255690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>
                <a:lvl1pPr algn="l"/>
              </a:lstStyle>
              <a:p>
                <a:pPr lvl="0"/>
                <a:r>
                  <a:rPr lang="en-US" sz="2400" dirty="0"/>
                  <a:t>Time consuming for staff to implement </a:t>
                </a:r>
                <a:r>
                  <a:rPr lang="en-US" sz="2400" dirty="0" smtClean="0"/>
                  <a:t>properly</a:t>
                </a:r>
                <a:br>
                  <a:rPr lang="en-US" sz="2400" dirty="0" smtClean="0"/>
                </a:br>
                <a:endParaRPr lang="en-US" sz="2400" dirty="0"/>
              </a:p>
              <a:p>
                <a:pPr lvl="0"/>
                <a:r>
                  <a:rPr lang="en-US" sz="2400" dirty="0"/>
                  <a:t>Requires behavioral changes of both superintendents and </a:t>
                </a:r>
                <a:r>
                  <a:rPr lang="en-US" sz="2400" dirty="0" smtClean="0"/>
                  <a:t>staff</a:t>
                </a:r>
                <a:br>
                  <a:rPr lang="en-US" sz="2400" dirty="0" smtClean="0"/>
                </a:br>
                <a:endParaRPr lang="en-US" sz="2400" dirty="0"/>
              </a:p>
              <a:p>
                <a:r>
                  <a:rPr lang="en-US" sz="2400" dirty="0"/>
                  <a:t>Increases reliance on and cost of IT infrastructure </a:t>
                </a:r>
                <a:endParaRPr sz="3200" dirty="0"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-1"/>
                <a:ext cx="2025524" cy="54610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lnSpc>
                    <a:spcPct val="80000"/>
                  </a:lnSpc>
                  <a:defRPr sz="30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t>Weakness</a:t>
                </a:r>
              </a:p>
            </p:txBody>
          </p:sp>
        </p:grpSp>
      </p:grpSp>
      <p:grpSp>
        <p:nvGrpSpPr>
          <p:cNvPr id="143" name="Group 143"/>
          <p:cNvGrpSpPr/>
          <p:nvPr/>
        </p:nvGrpSpPr>
        <p:grpSpPr>
          <a:xfrm>
            <a:off x="17705407" y="2795955"/>
            <a:ext cx="5275095" cy="8174004"/>
            <a:chOff x="0" y="49912"/>
            <a:chExt cx="5275093" cy="8174003"/>
          </a:xfrm>
        </p:grpSpPr>
        <p:sp>
          <p:nvSpPr>
            <p:cNvPr id="139" name="Shape 139"/>
            <p:cNvSpPr/>
            <p:nvPr/>
          </p:nvSpPr>
          <p:spPr>
            <a:xfrm>
              <a:off x="0" y="790206"/>
              <a:ext cx="5275093" cy="25569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r"/>
            </a:lstStyle>
            <a:p>
              <a:pPr lvl="0"/>
              <a:r>
                <a:rPr lang="en-US" sz="2400" dirty="0"/>
                <a:t>Lack of employee buy-in</a:t>
              </a:r>
            </a:p>
            <a:p>
              <a:pPr lvl="0"/>
              <a:endParaRPr lang="en-US" sz="2400" dirty="0"/>
            </a:p>
            <a:p>
              <a:pPr lvl="0"/>
              <a:r>
                <a:rPr lang="en-US" sz="2400" dirty="0"/>
                <a:t>Learning curve for employees could take longer than anticipated</a:t>
              </a:r>
            </a:p>
            <a:p>
              <a:pPr lvl="0"/>
              <a:r>
                <a:rPr lang="en-US" sz="2400" dirty="0"/>
                <a:t> </a:t>
              </a:r>
            </a:p>
            <a:p>
              <a:r>
                <a:rPr lang="en-US" sz="2400" dirty="0"/>
                <a:t>Rigid scheduling practices can harm customer service efforts </a:t>
              </a:r>
            </a:p>
            <a:p>
              <a:pPr lvl="0"/>
              <a:endParaRPr lang="en-US" sz="2400" dirty="0" smtClean="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1774057" y="49912"/>
              <a:ext cx="3501036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Threat</a:t>
              </a:r>
              <a:endParaRPr dirty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5667007"/>
              <a:ext cx="5275093" cy="25569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r"/>
            </a:lstStyle>
            <a:p>
              <a:pPr lvl="0"/>
              <a:r>
                <a:rPr lang="en-US" sz="2400" dirty="0"/>
                <a:t>Improved productivity and efficiency in operations</a:t>
              </a:r>
            </a:p>
            <a:p>
              <a:pPr lvl="0"/>
              <a:r>
                <a:rPr lang="en-US" sz="2400" dirty="0"/>
                <a:t> </a:t>
              </a:r>
            </a:p>
            <a:p>
              <a:pPr lvl="0"/>
              <a:r>
                <a:rPr lang="en-US" sz="2400" dirty="0"/>
                <a:t>Increased resource sharing among divisions</a:t>
              </a:r>
            </a:p>
            <a:p>
              <a:pPr lvl="0"/>
              <a:r>
                <a:rPr lang="en-US" sz="2400" dirty="0"/>
                <a:t> </a:t>
              </a:r>
            </a:p>
            <a:p>
              <a:pPr lvl="0"/>
              <a:r>
                <a:rPr lang="en-US" sz="2400" dirty="0"/>
                <a:t>Can provide proactive customer support</a:t>
              </a:r>
            </a:p>
            <a:p>
              <a:pPr lvl="0"/>
              <a:endParaRPr lang="en-US" sz="2400" dirty="0"/>
            </a:p>
            <a:p>
              <a:r>
                <a:rPr lang="en-US" sz="2400" dirty="0"/>
                <a:t>More efficient tracking of resource use</a:t>
              </a:r>
              <a:endParaRPr lang="en-US" sz="2800" dirty="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1294286" y="4926712"/>
              <a:ext cx="3980806" cy="44627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r">
                <a:lnSpc>
                  <a:spcPct val="80000"/>
                </a:lnSpc>
                <a:defRPr sz="30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dirty="0" smtClean="0"/>
                <a:t>Opportunity</a:t>
              </a:r>
              <a:endParaRPr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90184" y="402250"/>
            <a:ext cx="11415386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Weekly Maintenance Planning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16070464" y="2879217"/>
            <a:ext cx="6178474" cy="617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 lvl="0" algn="l"/>
            <a:r>
              <a:rPr lang="en-US" sz="3200" b="1" u="sng" dirty="0" smtClean="0"/>
              <a:t>KPI #1</a:t>
            </a:r>
          </a:p>
          <a:p>
            <a:pPr lvl="0" algn="l"/>
            <a:r>
              <a:rPr lang="en-US" sz="3200" b="1" dirty="0" smtClean="0"/>
              <a:t>% </a:t>
            </a:r>
            <a:r>
              <a:rPr lang="en-US" sz="3200" b="1" dirty="0"/>
              <a:t>of Maintenance Work </a:t>
            </a:r>
            <a:r>
              <a:rPr lang="en-US" sz="3200" b="1" dirty="0" smtClean="0"/>
              <a:t>Planned/Preventative</a:t>
            </a:r>
          </a:p>
          <a:p>
            <a:pPr lvl="0" algn="l"/>
            <a:endParaRPr lang="en-US" sz="3200" b="1" dirty="0"/>
          </a:p>
          <a:p>
            <a:pPr lvl="0" algn="l"/>
            <a:r>
              <a:rPr lang="en-US" sz="3200" b="1" u="sng" dirty="0" smtClean="0"/>
              <a:t>KPI #2</a:t>
            </a:r>
            <a:endParaRPr lang="en-US" sz="3200" b="1" u="sng" dirty="0"/>
          </a:p>
          <a:p>
            <a:pPr lvl="0" algn="l"/>
            <a:r>
              <a:rPr lang="en-US" sz="3200" b="1" dirty="0"/>
              <a:t>% Cost of Maintenance Work </a:t>
            </a:r>
            <a:r>
              <a:rPr lang="en-US" sz="3200" b="1" dirty="0" smtClean="0"/>
              <a:t>Planned/Preventative</a:t>
            </a:r>
          </a:p>
          <a:p>
            <a:pPr lvl="0" algn="l"/>
            <a:endParaRPr lang="en-US" sz="3200" b="1" dirty="0"/>
          </a:p>
          <a:p>
            <a:pPr lvl="0" algn="l"/>
            <a:r>
              <a:rPr lang="en-US" sz="3200" b="1" u="sng" dirty="0" smtClean="0"/>
              <a:t>KPI #3</a:t>
            </a:r>
            <a:endParaRPr lang="en-US" sz="3200" b="1" u="sng" dirty="0"/>
          </a:p>
          <a:p>
            <a:pPr lvl="0" algn="l"/>
            <a:r>
              <a:rPr lang="en-US" sz="3200" b="1" dirty="0"/>
              <a:t>% Maintenance Labor </a:t>
            </a:r>
            <a:r>
              <a:rPr lang="en-US" sz="3200" b="1" dirty="0" smtClean="0"/>
              <a:t>Utilization</a:t>
            </a:r>
          </a:p>
          <a:p>
            <a:pPr lvl="0" algn="l"/>
            <a:endParaRPr lang="en-US" sz="3200" b="1" dirty="0"/>
          </a:p>
          <a:p>
            <a:pPr lvl="0" algn="l"/>
            <a:r>
              <a:rPr lang="en-US" sz="3200" b="1" u="sng" dirty="0" smtClean="0"/>
              <a:t>KPI #4</a:t>
            </a:r>
            <a:endParaRPr lang="en-US" sz="3200" b="1" u="sng" dirty="0"/>
          </a:p>
          <a:p>
            <a:pPr lvl="0" algn="l"/>
            <a:r>
              <a:rPr lang="en-US" sz="3200" b="1" dirty="0"/>
              <a:t>% of Preventative/Planned Work Orders Completed on Schedule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5361433" y="2556094"/>
            <a:ext cx="8900355" cy="8900356"/>
            <a:chOff x="169971" y="169971"/>
            <a:chExt cx="8900354" cy="8900354"/>
          </a:xfrm>
        </p:grpSpPr>
        <p:graphicFrame>
          <p:nvGraphicFramePr>
            <p:cNvPr id="238" name="Chart 238"/>
            <p:cNvGraphicFramePr/>
            <p:nvPr>
              <p:extLst>
                <p:ext uri="{D42A27DB-BD31-4B8C-83A1-F6EECF244321}">
                  <p14:modId xmlns:p14="http://schemas.microsoft.com/office/powerpoint/2010/main" val="3948923947"/>
                </p:ext>
              </p:extLst>
            </p:nvPr>
          </p:nvGraphicFramePr>
          <p:xfrm>
            <a:off x="169971" y="169971"/>
            <a:ext cx="8900356" cy="8900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9" name="Shape 239"/>
            <p:cNvSpPr/>
            <p:nvPr/>
          </p:nvSpPr>
          <p:spPr>
            <a:xfrm>
              <a:off x="820244" y="820244"/>
              <a:ext cx="7599810" cy="7599810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6257678" y="3430467"/>
            <a:ext cx="7205570" cy="7205570"/>
            <a:chOff x="0" y="0"/>
            <a:chExt cx="7205568" cy="7205568"/>
          </a:xfrm>
        </p:grpSpPr>
        <p:graphicFrame>
          <p:nvGraphicFramePr>
            <p:cNvPr id="241" name="Chart 241"/>
            <p:cNvGraphicFramePr/>
            <p:nvPr>
              <p:extLst>
                <p:ext uri="{D42A27DB-BD31-4B8C-83A1-F6EECF244321}">
                  <p14:modId xmlns:p14="http://schemas.microsoft.com/office/powerpoint/2010/main" val="2175792468"/>
                </p:ext>
              </p:extLst>
            </p:nvPr>
          </p:nvGraphicFramePr>
          <p:xfrm>
            <a:off x="0" y="0"/>
            <a:ext cx="7205569" cy="7205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2" name="Shape 242"/>
            <p:cNvSpPr/>
            <p:nvPr/>
          </p:nvSpPr>
          <p:spPr>
            <a:xfrm>
              <a:off x="639625" y="639625"/>
              <a:ext cx="5926319" cy="5926319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7060301" y="4278624"/>
            <a:ext cx="5488568" cy="5488568"/>
            <a:chOff x="0" y="0"/>
            <a:chExt cx="5488565" cy="5488565"/>
          </a:xfrm>
          <a:solidFill>
            <a:srgbClr val="FFFFFF"/>
          </a:solidFill>
        </p:grpSpPr>
        <p:graphicFrame>
          <p:nvGraphicFramePr>
            <p:cNvPr id="244" name="Chart 244"/>
            <p:cNvGraphicFramePr/>
            <p:nvPr>
              <p:extLst>
                <p:ext uri="{D42A27DB-BD31-4B8C-83A1-F6EECF244321}">
                  <p14:modId xmlns:p14="http://schemas.microsoft.com/office/powerpoint/2010/main" val="2994922372"/>
                </p:ext>
              </p:extLst>
            </p:nvPr>
          </p:nvGraphicFramePr>
          <p:xfrm>
            <a:off x="0" y="0"/>
            <a:ext cx="5488565" cy="5488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5" name="Shape 245"/>
            <p:cNvSpPr/>
            <p:nvPr/>
          </p:nvSpPr>
          <p:spPr>
            <a:xfrm>
              <a:off x="598422" y="598422"/>
              <a:ext cx="4291721" cy="4291721"/>
            </a:xfrm>
            <a:prstGeom prst="ellipse">
              <a:avLst/>
            </a:prstGeom>
            <a:grpFill/>
            <a:ln w="3175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7868960" y="5087284"/>
            <a:ext cx="3871247" cy="3871246"/>
            <a:chOff x="0" y="0"/>
            <a:chExt cx="3871245" cy="3871245"/>
          </a:xfrm>
        </p:grpSpPr>
        <p:graphicFrame>
          <p:nvGraphicFramePr>
            <p:cNvPr id="247" name="Chart 247"/>
            <p:cNvGraphicFramePr/>
            <p:nvPr>
              <p:extLst>
                <p:ext uri="{D42A27DB-BD31-4B8C-83A1-F6EECF244321}">
                  <p14:modId xmlns:p14="http://schemas.microsoft.com/office/powerpoint/2010/main" val="3263917097"/>
                </p:ext>
              </p:extLst>
            </p:nvPr>
          </p:nvGraphicFramePr>
          <p:xfrm>
            <a:off x="0" y="0"/>
            <a:ext cx="3871246" cy="38712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8" name="Shape 248"/>
            <p:cNvSpPr/>
            <p:nvPr/>
          </p:nvSpPr>
          <p:spPr>
            <a:xfrm>
              <a:off x="551743" y="551743"/>
              <a:ext cx="2767760" cy="2767760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bg2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51" name="Shape 251"/>
          <p:cNvSpPr/>
          <p:nvPr/>
        </p:nvSpPr>
        <p:spPr>
          <a:xfrm>
            <a:off x="9500630" y="3452884"/>
            <a:ext cx="609256" cy="609256"/>
          </a:xfrm>
          <a:prstGeom prst="ellipse">
            <a:avLst/>
          </a:prstGeom>
          <a:solidFill>
            <a:srgbClr val="27744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9500630" y="4305869"/>
            <a:ext cx="573031" cy="573032"/>
          </a:xfrm>
          <a:prstGeom prst="ellipse">
            <a:avLst/>
          </a:prstGeom>
          <a:solidFill>
            <a:srgbClr val="1BA048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9544988" y="5104263"/>
            <a:ext cx="534339" cy="534339"/>
          </a:xfrm>
          <a:prstGeom prst="ellipse">
            <a:avLst/>
          </a:prstGeom>
          <a:solidFill>
            <a:srgbClr val="40B64B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10493254" y="8103012"/>
            <a:ext cx="527313" cy="527313"/>
          </a:xfrm>
          <a:prstGeom prst="ellipse">
            <a:avLst/>
          </a:prstGeom>
          <a:solidFill>
            <a:srgbClr val="40B64B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9526136" y="9169229"/>
            <a:ext cx="552735" cy="552734"/>
          </a:xfrm>
          <a:prstGeom prst="ellipse">
            <a:avLst/>
          </a:prstGeom>
          <a:solidFill>
            <a:srgbClr val="1BA048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6871648" y="8641753"/>
            <a:ext cx="594544" cy="594544"/>
          </a:xfrm>
          <a:prstGeom prst="ellipse">
            <a:avLst/>
          </a:prstGeom>
          <a:solidFill>
            <a:srgbClr val="27744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8413592" y="6781946"/>
            <a:ext cx="2796039" cy="1149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2019</a:t>
            </a:r>
            <a:endParaRPr dirty="0"/>
          </a:p>
        </p:txBody>
      </p:sp>
      <p:sp>
        <p:nvSpPr>
          <p:cNvPr id="259" name="Shape 259"/>
          <p:cNvSpPr/>
          <p:nvPr/>
        </p:nvSpPr>
        <p:spPr>
          <a:xfrm>
            <a:off x="2383634" y="2679194"/>
            <a:ext cx="4213054" cy="180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702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A6A7AC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313140" y="2031934"/>
            <a:ext cx="3161095" cy="11401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/>
              <a:t> </a:t>
            </a:r>
            <a:r>
              <a:rPr dirty="0" smtClean="0"/>
              <a:t>87</a:t>
            </a:r>
            <a:r>
              <a:rPr dirty="0"/>
              <a:t>%</a:t>
            </a:r>
          </a:p>
        </p:txBody>
      </p:sp>
      <p:sp>
        <p:nvSpPr>
          <p:cNvPr id="261" name="Shape 261"/>
          <p:cNvSpPr/>
          <p:nvPr/>
        </p:nvSpPr>
        <p:spPr>
          <a:xfrm>
            <a:off x="2383634" y="5541300"/>
            <a:ext cx="4237010" cy="7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3625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A6A7AC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2313140" y="4863325"/>
            <a:ext cx="3161095" cy="11056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 </a:t>
            </a:r>
            <a:r>
              <a:rPr dirty="0" smtClean="0"/>
              <a:t>68</a:t>
            </a:r>
            <a:r>
              <a:rPr dirty="0"/>
              <a:t>%</a:t>
            </a:r>
          </a:p>
        </p:txBody>
      </p:sp>
      <p:sp>
        <p:nvSpPr>
          <p:cNvPr id="263" name="Shape 263"/>
          <p:cNvSpPr/>
          <p:nvPr/>
        </p:nvSpPr>
        <p:spPr>
          <a:xfrm>
            <a:off x="2383634" y="7266895"/>
            <a:ext cx="5015396" cy="1103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1510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A6A7AC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313140" y="7719089"/>
            <a:ext cx="3161095" cy="11401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 </a:t>
            </a:r>
            <a:r>
              <a:rPr dirty="0" smtClean="0"/>
              <a:t>50</a:t>
            </a:r>
            <a:r>
              <a:rPr dirty="0"/>
              <a:t>%</a:t>
            </a:r>
          </a:p>
        </p:txBody>
      </p:sp>
      <p:sp>
        <p:nvSpPr>
          <p:cNvPr id="265" name="Shape 265"/>
          <p:cNvSpPr/>
          <p:nvPr/>
        </p:nvSpPr>
        <p:spPr>
          <a:xfrm>
            <a:off x="2383634" y="7652584"/>
            <a:ext cx="5936849" cy="3538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9724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A6A7AC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313140" y="10536752"/>
            <a:ext cx="3161095" cy="11401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 </a:t>
            </a:r>
            <a:r>
              <a:rPr dirty="0" smtClean="0"/>
              <a:t>43</a:t>
            </a:r>
            <a:r>
              <a:rPr dirty="0"/>
              <a:t>%</a:t>
            </a:r>
          </a:p>
        </p:txBody>
      </p:sp>
      <p:grpSp>
        <p:nvGrpSpPr>
          <p:cNvPr id="269" name="Group 269"/>
          <p:cNvGrpSpPr/>
          <p:nvPr/>
        </p:nvGrpSpPr>
        <p:grpSpPr>
          <a:xfrm>
            <a:off x="2389025" y="2926030"/>
            <a:ext cx="1993326" cy="653272"/>
            <a:chOff x="544618" y="68664"/>
            <a:chExt cx="1993324" cy="653270"/>
          </a:xfrm>
        </p:grpSpPr>
        <p:sp>
          <p:nvSpPr>
            <p:cNvPr id="267" name="Shape 267"/>
            <p:cNvSpPr/>
            <p:nvPr/>
          </p:nvSpPr>
          <p:spPr>
            <a:xfrm>
              <a:off x="544618" y="68664"/>
              <a:ext cx="1993325" cy="653271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1A532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28384" y="217499"/>
              <a:ext cx="1651194" cy="35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1800" cap="all" spc="360">
                  <a:solidFill>
                    <a:srgbClr val="393941"/>
                  </a:solidFill>
                  <a:latin typeface="+mn-lt"/>
                  <a:ea typeface="+mn-ea"/>
                  <a:cs typeface="+mn-cs"/>
                  <a:sym typeface="Montserrat-Regular"/>
                </a:defRPr>
              </a:lvl1pPr>
            </a:lstStyle>
            <a:p>
              <a:r>
                <a:rPr lang="en-US" dirty="0" smtClean="0"/>
                <a:t>KPI</a:t>
              </a:r>
              <a:r>
                <a:rPr dirty="0" smtClean="0"/>
                <a:t> </a:t>
              </a:r>
              <a:r>
                <a:rPr dirty="0"/>
                <a:t>#1</a:t>
              </a:r>
            </a:p>
          </p:txBody>
        </p:sp>
      </p:grpSp>
      <p:grpSp>
        <p:nvGrpSpPr>
          <p:cNvPr id="272" name="Group 272"/>
          <p:cNvGrpSpPr/>
          <p:nvPr/>
        </p:nvGrpSpPr>
        <p:grpSpPr>
          <a:xfrm>
            <a:off x="2389025" y="5801651"/>
            <a:ext cx="1993326" cy="653271"/>
            <a:chOff x="544618" y="68664"/>
            <a:chExt cx="1993324" cy="653270"/>
          </a:xfrm>
        </p:grpSpPr>
        <p:sp>
          <p:nvSpPr>
            <p:cNvPr id="270" name="Shape 270"/>
            <p:cNvSpPr/>
            <p:nvPr/>
          </p:nvSpPr>
          <p:spPr>
            <a:xfrm>
              <a:off x="544618" y="68664"/>
              <a:ext cx="1993325" cy="653271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267542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28384" y="217499"/>
              <a:ext cx="1651194" cy="35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1800" cap="all" spc="360">
                  <a:solidFill>
                    <a:srgbClr val="393941"/>
                  </a:solidFill>
                  <a:latin typeface="+mn-lt"/>
                  <a:ea typeface="+mn-ea"/>
                  <a:cs typeface="+mn-cs"/>
                  <a:sym typeface="Montserrat-Regular"/>
                </a:defRPr>
              </a:lvl1pPr>
            </a:lstStyle>
            <a:p>
              <a:r>
                <a:rPr lang="en-US" dirty="0" smtClean="0"/>
                <a:t>KPI</a:t>
              </a:r>
              <a:r>
                <a:rPr dirty="0" smtClean="0"/>
                <a:t> </a:t>
              </a:r>
              <a:r>
                <a:rPr dirty="0"/>
                <a:t>#2</a:t>
              </a:r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2389025" y="8629050"/>
            <a:ext cx="1993326" cy="653272"/>
            <a:chOff x="544618" y="68664"/>
            <a:chExt cx="1993324" cy="653270"/>
          </a:xfrm>
        </p:grpSpPr>
        <p:sp>
          <p:nvSpPr>
            <p:cNvPr id="273" name="Shape 273"/>
            <p:cNvSpPr/>
            <p:nvPr/>
          </p:nvSpPr>
          <p:spPr>
            <a:xfrm>
              <a:off x="544618" y="68664"/>
              <a:ext cx="1993325" cy="653271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1BA048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728384" y="217499"/>
              <a:ext cx="1651194" cy="35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1800" cap="all" spc="360">
                  <a:solidFill>
                    <a:srgbClr val="393941"/>
                  </a:solidFill>
                  <a:latin typeface="+mn-lt"/>
                  <a:ea typeface="+mn-ea"/>
                  <a:cs typeface="+mn-cs"/>
                  <a:sym typeface="Montserrat-Regular"/>
                </a:defRPr>
              </a:lvl1pPr>
            </a:lstStyle>
            <a:p>
              <a:r>
                <a:rPr lang="en-US" dirty="0" smtClean="0"/>
                <a:t>KPI</a:t>
              </a:r>
              <a:r>
                <a:rPr dirty="0" smtClean="0"/>
                <a:t> </a:t>
              </a:r>
              <a:r>
                <a:rPr dirty="0"/>
                <a:t>#3</a:t>
              </a:r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2389025" y="11456450"/>
            <a:ext cx="1993326" cy="653272"/>
            <a:chOff x="544618" y="68664"/>
            <a:chExt cx="1993324" cy="653270"/>
          </a:xfrm>
        </p:grpSpPr>
        <p:sp>
          <p:nvSpPr>
            <p:cNvPr id="276" name="Shape 276"/>
            <p:cNvSpPr/>
            <p:nvPr/>
          </p:nvSpPr>
          <p:spPr>
            <a:xfrm>
              <a:off x="544618" y="68664"/>
              <a:ext cx="1993325" cy="653271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40B64B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28384" y="217499"/>
              <a:ext cx="1651194" cy="355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>
                <a:defRPr sz="1800" cap="all" spc="360">
                  <a:solidFill>
                    <a:srgbClr val="393941"/>
                  </a:solidFill>
                  <a:latin typeface="+mn-lt"/>
                  <a:ea typeface="+mn-ea"/>
                  <a:cs typeface="+mn-cs"/>
                  <a:sym typeface="Montserrat-Regular"/>
                </a:defRPr>
              </a:lvl1pPr>
            </a:lstStyle>
            <a:p>
              <a:r>
                <a:rPr lang="en-US" dirty="0" smtClean="0"/>
                <a:t>KPI</a:t>
              </a:r>
              <a:r>
                <a:rPr dirty="0" smtClean="0"/>
                <a:t> </a:t>
              </a:r>
              <a:r>
                <a:rPr dirty="0"/>
                <a:t>#4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84307" y="402250"/>
            <a:ext cx="11415386" cy="10926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Weekly Maintenance Planning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sym typeface="PT San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844308" y="12635640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5844308" y="-1887379"/>
            <a:ext cx="4310467" cy="4310467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844308" y="7794634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268595" y="45407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34" y="2822861"/>
            <a:ext cx="5450413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1" y="1143696"/>
            <a:ext cx="7215434" cy="256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188" y="5886391"/>
            <a:ext cx="1219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800" dirty="0" smtClean="0"/>
              <a:t>“Water </a:t>
            </a:r>
            <a:r>
              <a:rPr lang="en-US" sz="4800" dirty="0"/>
              <a:t>and wastewater utilities can use the Attributes to select priorities for improvement, based on each organization’s strategic objectives and the needs of the community it serves</a:t>
            </a:r>
            <a:r>
              <a:rPr lang="en-US" sz="4800" dirty="0" smtClean="0"/>
              <a:t>.”</a:t>
            </a:r>
            <a:endParaRPr lang="en-US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844308" y="12635640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5844308" y="-1887379"/>
            <a:ext cx="4310467" cy="4310467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844308" y="7794634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268595" y="45407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34" y="2822861"/>
            <a:ext cx="5450413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1" y="1143696"/>
            <a:ext cx="7215434" cy="256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188" y="5886391"/>
            <a:ext cx="1219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800" dirty="0" smtClean="0"/>
              <a:t>“Water </a:t>
            </a:r>
            <a:r>
              <a:rPr lang="en-US" sz="4800" dirty="0"/>
              <a:t>and wastewater utilities can use the Attributes to select priorities for improvement, based on each organization’s strategic objectives and the needs of the community it serves</a:t>
            </a:r>
            <a:r>
              <a:rPr lang="en-US" sz="4800" dirty="0" smtClean="0"/>
              <a:t>.”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314" y="4220517"/>
            <a:ext cx="1104098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0302" y="5886391"/>
            <a:ext cx="1104098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7491" y="2822861"/>
            <a:ext cx="110409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3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1738659" y="2967296"/>
            <a:ext cx="7781408" cy="7781408"/>
          </a:xfrm>
          <a:prstGeom prst="ellipse">
            <a:avLst/>
          </a:prstGeom>
          <a:solidFill>
            <a:srgbClr val="40B64B"/>
          </a:solidFill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-1703470" y="2967296"/>
            <a:ext cx="7781408" cy="7781408"/>
          </a:xfrm>
          <a:prstGeom prst="ellipse">
            <a:avLst/>
          </a:prstGeom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1012870" y="37406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Quarterly KPI Updates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See Progress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Adjust as Data Suggests</a:t>
            </a:r>
          </a:p>
          <a:p>
            <a:pPr algn="l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41" name="Shape 441"/>
          <p:cNvSpPr/>
          <p:nvPr/>
        </p:nvSpPr>
        <p:spPr>
          <a:xfrm>
            <a:off x="3025930" y="3900604"/>
            <a:ext cx="7300716" cy="619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Next Steps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2997387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1738659" y="2967296"/>
            <a:ext cx="7781408" cy="7781408"/>
          </a:xfrm>
          <a:prstGeom prst="ellipse">
            <a:avLst/>
          </a:prstGeom>
          <a:solidFill>
            <a:srgbClr val="40B64B"/>
          </a:solidFill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-1703470" y="2967296"/>
            <a:ext cx="7781408" cy="7781408"/>
          </a:xfrm>
          <a:prstGeom prst="ellipse">
            <a:avLst/>
          </a:prstGeom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9028317" y="1524774"/>
            <a:ext cx="13038004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Customer Focused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Community Aligned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Transparent &amp; Accountable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Value &amp; Invest in Employees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Continually Strive for Improvement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000" dirty="0" smtClean="0"/>
              <a:t>Positive Can-Do Engagement</a:t>
            </a:r>
          </a:p>
          <a:p>
            <a:pPr algn="l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41" name="Shape 441"/>
          <p:cNvSpPr/>
          <p:nvPr/>
        </p:nvSpPr>
        <p:spPr>
          <a:xfrm>
            <a:off x="1246909" y="4545376"/>
            <a:ext cx="8562109" cy="619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Company Culture – </a:t>
            </a:r>
          </a:p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Core Values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698429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1738659" y="2967296"/>
            <a:ext cx="7781408" cy="7781408"/>
          </a:xfrm>
          <a:prstGeom prst="ellipse">
            <a:avLst/>
          </a:prstGeom>
          <a:solidFill>
            <a:srgbClr val="40B64B"/>
          </a:solidFill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-1703470" y="2967296"/>
            <a:ext cx="7781408" cy="7781408"/>
          </a:xfrm>
          <a:prstGeom prst="ellipse">
            <a:avLst/>
          </a:prstGeom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1012870" y="45407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Ten Attributes of Effectively Managed Utilities</a:t>
            </a:r>
          </a:p>
          <a:p>
            <a:pPr lvl="4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Rank Achievement Level – 1-5 Scale</a:t>
            </a:r>
          </a:p>
          <a:p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Rank Importance – 1-10 Scale</a:t>
            </a:r>
          </a:p>
        </p:txBody>
      </p:sp>
      <p:sp>
        <p:nvSpPr>
          <p:cNvPr id="441" name="Shape 441"/>
          <p:cNvSpPr/>
          <p:nvPr/>
        </p:nvSpPr>
        <p:spPr>
          <a:xfrm>
            <a:off x="3025930" y="3900604"/>
            <a:ext cx="7300716" cy="619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Self Assessment</a:t>
            </a:r>
            <a:endParaRPr sz="9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2021968"/>
              </p:ext>
            </p:extLst>
          </p:nvPr>
        </p:nvGraphicFramePr>
        <p:xfrm>
          <a:off x="3500965" y="486832"/>
          <a:ext cx="17309666" cy="1252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hape 69"/>
          <p:cNvSpPr>
            <a:spLocks noGrp="1"/>
          </p:cNvSpPr>
          <p:nvPr>
            <p:ph type="sldNum" sz="quarter" idx="2"/>
          </p:nvPr>
        </p:nvSpPr>
        <p:spPr>
          <a:xfrm>
            <a:off x="23091953" y="762695"/>
            <a:ext cx="248466" cy="4462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3086100" y="2957513"/>
            <a:ext cx="3352800" cy="3352800"/>
          </a:xfrm>
          <a:prstGeom prst="ellipse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5914"/>
          <a:stretch>
            <a:fillRect/>
          </a:stretch>
        </p:blipFill>
        <p:spPr>
          <a:xfrm>
            <a:off x="10515600" y="2949575"/>
            <a:ext cx="3351213" cy="3352800"/>
          </a:xfrm>
          <a:prstGeom prst="ellipse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7800" y="2935288"/>
            <a:ext cx="3351213" cy="3351212"/>
          </a:xfrm>
          <a:prstGeom prst="ellipse">
            <a:avLst/>
          </a:prstGeom>
        </p:spPr>
      </p:pic>
      <p:sp>
        <p:nvSpPr>
          <p:cNvPr id="70" name="Shape 70"/>
          <p:cNvSpPr/>
          <p:nvPr/>
        </p:nvSpPr>
        <p:spPr>
          <a:xfrm>
            <a:off x="2305729" y="8013246"/>
            <a:ext cx="4890977" cy="2222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>
            <a:lvl1pPr algn="ctr"/>
          </a:lstStyle>
          <a:p>
            <a:r>
              <a:rPr lang="en-US" dirty="0"/>
              <a:t>Establishes and maintains an effective balance between long-term debt, asset values, operations and maintenance expenditures, and operating revenues.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2932505" y="7370269"/>
            <a:ext cx="3637425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Financial Viability</a:t>
            </a:r>
            <a:endParaRPr dirty="0"/>
          </a:p>
        </p:txBody>
      </p:sp>
      <p:sp>
        <p:nvSpPr>
          <p:cNvPr id="76" name="Shape 76"/>
          <p:cNvSpPr/>
          <p:nvPr/>
        </p:nvSpPr>
        <p:spPr>
          <a:xfrm>
            <a:off x="2717193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9746513" y="8013246"/>
            <a:ext cx="4890977" cy="2222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>
            <a:lvl1pPr algn="ctr"/>
          </a:lstStyle>
          <a:p>
            <a:r>
              <a:rPr lang="en-US" dirty="0"/>
              <a:t>Ensures ongoing, timely, cost-effective, reliable, and sustainable performance improvements in all facets of its operations in service to public health and environmental protection.</a:t>
            </a:r>
            <a:endParaRPr dirty="0"/>
          </a:p>
        </p:txBody>
      </p:sp>
      <p:sp>
        <p:nvSpPr>
          <p:cNvPr id="83" name="Shape 83"/>
          <p:cNvSpPr/>
          <p:nvPr/>
        </p:nvSpPr>
        <p:spPr>
          <a:xfrm>
            <a:off x="10373289" y="7185603"/>
            <a:ext cx="3637425" cy="81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Operational Optimization</a:t>
            </a:r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10157977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7187297" y="8013246"/>
            <a:ext cx="4890977" cy="29976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>
            <a:lvl1pPr algn="ctr"/>
          </a:lstStyle>
          <a:p>
            <a:r>
              <a:rPr lang="en-US" dirty="0"/>
              <a:t>Plans infrastructure investments consistent with community needs, anticipated growth, system reliability goals, and relevant community priorities, building in a robust set of adaptation strategies (e.g., for changing weather patterns, customer base).</a:t>
            </a: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17476654" y="7185603"/>
            <a:ext cx="4312261" cy="81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Infrastructure Strategy and Performance</a:t>
            </a:r>
            <a:endParaRPr dirty="0"/>
          </a:p>
        </p:txBody>
      </p:sp>
      <p:sp>
        <p:nvSpPr>
          <p:cNvPr id="94" name="Shape 94"/>
          <p:cNvSpPr/>
          <p:nvPr/>
        </p:nvSpPr>
        <p:spPr>
          <a:xfrm>
            <a:off x="17598761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3194879"/>
            <a:ext cx="3352800" cy="2878067"/>
          </a:xfrm>
          <a:prstGeom prst="ellipse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69" y="2692977"/>
            <a:ext cx="3881872" cy="3881872"/>
          </a:xfrm>
          <a:prstGeom prst="ellipse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800" y="2935288"/>
            <a:ext cx="3351212" cy="3351212"/>
          </a:xfrm>
          <a:prstGeom prst="ellipse">
            <a:avLst/>
          </a:prstGeom>
        </p:spPr>
      </p:pic>
      <p:sp>
        <p:nvSpPr>
          <p:cNvPr id="70" name="Shape 70"/>
          <p:cNvSpPr/>
          <p:nvPr/>
        </p:nvSpPr>
        <p:spPr>
          <a:xfrm>
            <a:off x="2305729" y="8013246"/>
            <a:ext cx="4890977" cy="2222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/>
          </a:lstStyle>
          <a:p>
            <a:r>
              <a:rPr lang="en-US" dirty="0"/>
              <a:t>Integrates water resource management with other critical community infrastructure, social and economic development planning to support community-wide resilience, support for disadvantaged households, community sustainability, and livability.</a:t>
            </a: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2932505" y="7185603"/>
            <a:ext cx="3637425" cy="81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Community Sustainability</a:t>
            </a:r>
            <a:endParaRPr dirty="0"/>
          </a:p>
        </p:txBody>
      </p:sp>
      <p:sp>
        <p:nvSpPr>
          <p:cNvPr id="76" name="Shape 76"/>
          <p:cNvSpPr/>
          <p:nvPr/>
        </p:nvSpPr>
        <p:spPr>
          <a:xfrm>
            <a:off x="2717193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9746513" y="8013246"/>
            <a:ext cx="4890977" cy="2222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>
            <a:lvl1pPr algn="ctr"/>
          </a:lstStyle>
          <a:p>
            <a:r>
              <a:rPr lang="en-US" dirty="0"/>
              <a:t>Recruits, develops, and retains a workforce that is competent, motivated, adaptive, and </a:t>
            </a:r>
            <a:r>
              <a:rPr lang="en-US" dirty="0" smtClean="0"/>
              <a:t>safety focused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83" name="Shape 83"/>
          <p:cNvSpPr/>
          <p:nvPr/>
        </p:nvSpPr>
        <p:spPr>
          <a:xfrm>
            <a:off x="10148375" y="7185603"/>
            <a:ext cx="4085661" cy="8156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Employee Leadership and Development</a:t>
            </a:r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10157977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7187297" y="8013246"/>
            <a:ext cx="4890977" cy="29976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/>
          </a:lstStyle>
          <a:p>
            <a:r>
              <a:rPr lang="en-US" dirty="0"/>
              <a:t>Proactively identifies, assesses, establishes tolerance levels for, and effectively manages a full range of business risks (including interdependencies with other services and utilities, legal, regulatory, financial, environmental, safety, physical and cyber security, knowledge loss, talent, and natural disaster-related) consistent with industry trends and system reliability goals.</a:t>
            </a: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17476654" y="7370269"/>
            <a:ext cx="4312261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n-US" dirty="0" smtClean="0"/>
              <a:t>Enterprise Resiliency</a:t>
            </a:r>
            <a:endParaRPr dirty="0"/>
          </a:p>
        </p:txBody>
      </p:sp>
      <p:sp>
        <p:nvSpPr>
          <p:cNvPr id="94" name="Shape 94"/>
          <p:cNvSpPr/>
          <p:nvPr/>
        </p:nvSpPr>
        <p:spPr>
          <a:xfrm>
            <a:off x="17598761" y="2592034"/>
            <a:ext cx="4068050" cy="4068050"/>
          </a:xfrm>
          <a:prstGeom prst="ellipse">
            <a:avLst/>
          </a:prstGeom>
          <a:noFill/>
          <a:ln w="76200" cap="flat">
            <a:solidFill>
              <a:srgbClr val="1BA048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226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5844308" y="12635640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5844308" y="-1887379"/>
            <a:ext cx="4310467" cy="4310467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844308" y="7794634"/>
            <a:ext cx="4310467" cy="4310466"/>
          </a:xfrm>
          <a:prstGeom prst="ellipse">
            <a:avLst/>
          </a:prstGeom>
          <a:ln w="76200">
            <a:solidFill>
              <a:srgbClr val="F3F3F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268595" y="45407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34" y="2822861"/>
            <a:ext cx="5450413" cy="457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71" y="1143696"/>
            <a:ext cx="7215434" cy="2560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188" y="5886391"/>
            <a:ext cx="1219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4800" dirty="0" smtClean="0"/>
              <a:t>“Water </a:t>
            </a:r>
            <a:r>
              <a:rPr lang="en-US" sz="4800" dirty="0"/>
              <a:t>and wastewater utilities can use the Attributes to select priorities for improvement, based on each organization’s strategic objectives and the needs of the community it serves</a:t>
            </a:r>
            <a:r>
              <a:rPr lang="en-US" sz="4800" dirty="0" smtClean="0"/>
              <a:t>.”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7491" y="2881056"/>
            <a:ext cx="110409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5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21738659" y="2967296"/>
            <a:ext cx="7781408" cy="7781408"/>
          </a:xfrm>
          <a:prstGeom prst="ellipse">
            <a:avLst/>
          </a:prstGeom>
          <a:solidFill>
            <a:srgbClr val="40B64B"/>
          </a:solidFill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-1703470" y="2967296"/>
            <a:ext cx="7781408" cy="7781408"/>
          </a:xfrm>
          <a:prstGeom prst="ellipse">
            <a:avLst/>
          </a:prstGeom>
          <a:ln w="139700">
            <a:solidFill>
              <a:srgbClr val="40B64B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1012870" y="3740641"/>
            <a:ext cx="9171186" cy="5043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000" dirty="0"/>
              <a:t>Mission Statement</a:t>
            </a:r>
          </a:p>
          <a:p>
            <a:endParaRPr lang="en-US" sz="6000" dirty="0"/>
          </a:p>
          <a:p>
            <a:endParaRPr lang="en-US" sz="6000" dirty="0"/>
          </a:p>
          <a:p>
            <a:pPr algn="ctr"/>
            <a:r>
              <a:rPr lang="en-US" sz="6000" dirty="0"/>
              <a:t>Objectives</a:t>
            </a:r>
          </a:p>
          <a:p>
            <a:endParaRPr lang="en-US" sz="6000" dirty="0"/>
          </a:p>
          <a:p>
            <a:endParaRPr lang="en-US" sz="6000" dirty="0"/>
          </a:p>
          <a:p>
            <a:pPr algn="ctr"/>
            <a:r>
              <a:rPr lang="en-US" sz="6000" dirty="0"/>
              <a:t>Initiatives</a:t>
            </a:r>
          </a:p>
        </p:txBody>
      </p:sp>
      <p:sp>
        <p:nvSpPr>
          <p:cNvPr id="441" name="Shape 441"/>
          <p:cNvSpPr/>
          <p:nvPr/>
        </p:nvSpPr>
        <p:spPr>
          <a:xfrm>
            <a:off x="3025930" y="3900604"/>
            <a:ext cx="7300716" cy="619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FFFFFF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sz="9600" dirty="0" smtClean="0"/>
              <a:t>Strategic Business Planning</a:t>
            </a:r>
            <a:endParaRPr sz="9600" dirty="0"/>
          </a:p>
        </p:txBody>
      </p:sp>
      <p:sp>
        <p:nvSpPr>
          <p:cNvPr id="7" name="Down Arrow 6"/>
          <p:cNvSpPr/>
          <p:nvPr/>
        </p:nvSpPr>
        <p:spPr>
          <a:xfrm>
            <a:off x="15074588" y="5029200"/>
            <a:ext cx="1047750" cy="1371600"/>
          </a:xfrm>
          <a:prstGeom prst="downArrow">
            <a:avLst/>
          </a:prstGeom>
          <a:solidFill>
            <a:srgbClr val="FFFFFF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5074588" y="7632209"/>
            <a:ext cx="1047750" cy="1371600"/>
          </a:xfrm>
          <a:prstGeom prst="downArrow">
            <a:avLst/>
          </a:prstGeom>
          <a:solidFill>
            <a:srgbClr val="FFFFFF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3004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32" name="Shape 432"/>
          <p:cNvSpPr/>
          <p:nvPr/>
        </p:nvSpPr>
        <p:spPr>
          <a:xfrm rot="10800000">
            <a:off x="2479" y="7374584"/>
            <a:ext cx="24379042" cy="6207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4087"/>
                </a:lnTo>
                <a:lnTo>
                  <a:pt x="10800" y="21600"/>
                </a:lnTo>
                <a:lnTo>
                  <a:pt x="0" y="14087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2054627" y="6548922"/>
            <a:ext cx="20981837" cy="4683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n-US" sz="5400" i="1" dirty="0"/>
              <a:t>It is the mission of the Brunswick-Glynn Joint Water and </a:t>
            </a:r>
            <a:r>
              <a:rPr lang="en-US" sz="5400" i="1" dirty="0" smtClean="0"/>
              <a:t>Sewer </a:t>
            </a:r>
            <a:r>
              <a:rPr lang="en-US" sz="5400" i="1" dirty="0"/>
              <a:t>Commission to safeguard the public health and safety by providing sufficient drinking water and environmentally responsible wastewater treatment in a financially sound manner while meeting or exceeding all regulatory requirements and supporting planned growth in the community.</a:t>
            </a:r>
          </a:p>
        </p:txBody>
      </p:sp>
      <p:sp>
        <p:nvSpPr>
          <p:cNvPr id="434" name="Shape 434"/>
          <p:cNvSpPr/>
          <p:nvPr/>
        </p:nvSpPr>
        <p:spPr>
          <a:xfrm>
            <a:off x="1979406" y="1829125"/>
            <a:ext cx="11709769" cy="4683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l">
              <a:lnSpc>
                <a:spcPct val="80000"/>
              </a:lnSpc>
              <a:defRPr sz="15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pPr>
            <a:r>
              <a:rPr lang="en-US" dirty="0" smtClean="0"/>
              <a:t>Mission Statement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</TotalTime>
  <Words>855</Words>
  <Application>Microsoft Office PowerPoint</Application>
  <PresentationFormat>Custom</PresentationFormat>
  <Paragraphs>197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Burroughs</dc:creator>
  <cp:lastModifiedBy>Andrew Burroughs</cp:lastModifiedBy>
  <cp:revision>42</cp:revision>
  <cp:lastPrinted>2018-11-15T17:07:18Z</cp:lastPrinted>
  <dcterms:modified xsi:type="dcterms:W3CDTF">2019-01-28T19:38:23Z</dcterms:modified>
</cp:coreProperties>
</file>