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6"/>
  </p:notesMasterIdLst>
  <p:handoutMasterIdLst>
    <p:handoutMasterId r:id="rId37"/>
  </p:handoutMasterIdLst>
  <p:sldIdLst>
    <p:sldId id="265" r:id="rId5"/>
    <p:sldId id="402" r:id="rId6"/>
    <p:sldId id="406" r:id="rId7"/>
    <p:sldId id="344" r:id="rId8"/>
    <p:sldId id="357" r:id="rId9"/>
    <p:sldId id="384" r:id="rId10"/>
    <p:sldId id="368" r:id="rId11"/>
    <p:sldId id="370" r:id="rId12"/>
    <p:sldId id="372" r:id="rId13"/>
    <p:sldId id="367" r:id="rId14"/>
    <p:sldId id="373" r:id="rId15"/>
    <p:sldId id="385" r:id="rId16"/>
    <p:sldId id="398" r:id="rId17"/>
    <p:sldId id="386" r:id="rId18"/>
    <p:sldId id="387" r:id="rId19"/>
    <p:sldId id="388" r:id="rId20"/>
    <p:sldId id="389" r:id="rId21"/>
    <p:sldId id="395" r:id="rId22"/>
    <p:sldId id="396" r:id="rId23"/>
    <p:sldId id="397" r:id="rId24"/>
    <p:sldId id="399" r:id="rId25"/>
    <p:sldId id="394" r:id="rId26"/>
    <p:sldId id="401" r:id="rId27"/>
    <p:sldId id="400" r:id="rId28"/>
    <p:sldId id="382" r:id="rId29"/>
    <p:sldId id="383" r:id="rId30"/>
    <p:sldId id="405" r:id="rId31"/>
    <p:sldId id="407" r:id="rId32"/>
    <p:sldId id="408" r:id="rId33"/>
    <p:sldId id="403" r:id="rId34"/>
    <p:sldId id="404" r:id="rId35"/>
  </p:sldIdLst>
  <p:sldSz cx="12188825" cy="6858000"/>
  <p:notesSz cx="7010400" cy="92964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376092"/>
    <a:srgbClr val="30ACEC"/>
    <a:srgbClr val="CD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70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vaith\Documents\Summary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MAINTENANCE COST REDUCE WITH IMPROVED ASSETS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PM COST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Sheet2!$B$2:$B$11</c:f>
              <c:numCache>
                <c:formatCode>General</c:formatCode>
                <c:ptCount val="10"/>
                <c:pt idx="0">
                  <c:v>1</c:v>
                </c:pt>
                <c:pt idx="1">
                  <c:v>7.2246740558420779</c:v>
                </c:pt>
                <c:pt idx="2">
                  <c:v>18.119491591942388</c:v>
                </c:pt>
                <c:pt idx="3">
                  <c:v>33.20293475662357</c:v>
                </c:pt>
                <c:pt idx="4">
                  <c:v>52.195915213157619</c:v>
                </c:pt>
                <c:pt idx="5">
                  <c:v>74.904314402745314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FD-41EE-BBAF-DA2C0BF383A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CM COST</c:v>
                </c:pt>
              </c:strCache>
            </c:strRef>
          </c:tx>
          <c:spPr>
            <a:ln w="730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Sheet2!$C$2:$C$11</c:f>
              <c:numCache>
                <c:formatCode>General</c:formatCode>
                <c:ptCount val="10"/>
                <c:pt idx="0">
                  <c:v>225</c:v>
                </c:pt>
                <c:pt idx="1">
                  <c:v>169</c:v>
                </c:pt>
                <c:pt idx="2">
                  <c:v>121</c:v>
                </c:pt>
                <c:pt idx="3">
                  <c:v>81</c:v>
                </c:pt>
                <c:pt idx="4">
                  <c:v>49</c:v>
                </c:pt>
                <c:pt idx="5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FD-41EE-BBAF-DA2C0BF383AB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TOTAL COST</c:v>
                </c:pt>
              </c:strCache>
            </c:strRef>
          </c:tx>
          <c:spPr>
            <a:ln w="730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Sheet2!$D$2:$D$11</c:f>
              <c:numCache>
                <c:formatCode>General</c:formatCode>
                <c:ptCount val="10"/>
                <c:pt idx="0">
                  <c:v>226</c:v>
                </c:pt>
                <c:pt idx="1">
                  <c:v>176.22467405584209</c:v>
                </c:pt>
                <c:pt idx="2">
                  <c:v>139.11949159194239</c:v>
                </c:pt>
                <c:pt idx="3">
                  <c:v>114.20293475662356</c:v>
                </c:pt>
                <c:pt idx="4">
                  <c:v>101.19591521315762</c:v>
                </c:pt>
                <c:pt idx="5">
                  <c:v>99.904314402745314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9FD-41EE-BBAF-DA2C0BF38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545968"/>
        <c:axId val="617554672"/>
      </c:scatterChart>
      <c:valAx>
        <c:axId val="617545968"/>
        <c:scaling>
          <c:orientation val="minMax"/>
          <c:max val="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54672"/>
        <c:crosses val="autoZero"/>
        <c:crossBetween val="midCat"/>
        <c:majorUnit val="6"/>
      </c:valAx>
      <c:valAx>
        <c:axId val="61755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754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262139107611547"/>
          <c:y val="0.23453696412948383"/>
          <c:w val="0.6150349956255467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95966-1685-4D32-8023-134B114AB805}" type="doc">
      <dgm:prSet loTypeId="urn:microsoft.com/office/officeart/2005/8/layout/hList1" loCatId="Inbo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5D5000-94F7-4A96-979A-65F5AD7730E2}">
      <dgm:prSet/>
      <dgm:spPr/>
      <dgm:t>
        <a:bodyPr/>
        <a:lstStyle/>
        <a:p>
          <a:r>
            <a:rPr lang="en-US"/>
            <a:t>Product Quality</a:t>
          </a:r>
        </a:p>
      </dgm:t>
    </dgm:pt>
    <dgm:pt modelId="{B535D934-072E-415A-B26F-C23B62EC1433}" type="parTrans" cxnId="{7DBFEED3-668F-4875-8095-01B88FCDD1CA}">
      <dgm:prSet/>
      <dgm:spPr/>
      <dgm:t>
        <a:bodyPr/>
        <a:lstStyle/>
        <a:p>
          <a:endParaRPr lang="en-US"/>
        </a:p>
      </dgm:t>
    </dgm:pt>
    <dgm:pt modelId="{F75F68AC-7F98-4DDB-B5FC-F0EE1026AB39}" type="sibTrans" cxnId="{7DBFEED3-668F-4875-8095-01B88FCDD1CA}">
      <dgm:prSet/>
      <dgm:spPr/>
      <dgm:t>
        <a:bodyPr/>
        <a:lstStyle/>
        <a:p>
          <a:endParaRPr lang="en-US"/>
        </a:p>
      </dgm:t>
    </dgm:pt>
    <dgm:pt modelId="{876E19D5-B2D8-4C36-8825-8A0035D5BBA4}">
      <dgm:prSet/>
      <dgm:spPr/>
      <dgm:t>
        <a:bodyPr/>
        <a:lstStyle/>
        <a:p>
          <a:r>
            <a:rPr lang="en-US" dirty="0"/>
            <a:t>Produces “fit for purpose” resources that meet or exceed full compliance with regulatory and reliability requirements and consistent with customer, public health, ecological, and economic needs.</a:t>
          </a:r>
        </a:p>
      </dgm:t>
    </dgm:pt>
    <dgm:pt modelId="{15F0D24A-EE14-42EA-9BF3-7F7AC5D969A8}" type="parTrans" cxnId="{D59DE755-AAB1-4B0F-B9E1-7E9462A7F695}">
      <dgm:prSet/>
      <dgm:spPr/>
      <dgm:t>
        <a:bodyPr/>
        <a:lstStyle/>
        <a:p>
          <a:endParaRPr lang="en-US"/>
        </a:p>
      </dgm:t>
    </dgm:pt>
    <dgm:pt modelId="{EF36F36C-1C85-4D5A-A30E-E1B3A2CD4EF8}" type="sibTrans" cxnId="{D59DE755-AAB1-4B0F-B9E1-7E9462A7F695}">
      <dgm:prSet/>
      <dgm:spPr/>
      <dgm:t>
        <a:bodyPr/>
        <a:lstStyle/>
        <a:p>
          <a:endParaRPr lang="en-US"/>
        </a:p>
      </dgm:t>
    </dgm:pt>
    <dgm:pt modelId="{3006836A-6EBF-488C-88FC-684120E6982A}">
      <dgm:prSet/>
      <dgm:spPr/>
      <dgm:t>
        <a:bodyPr/>
        <a:lstStyle/>
        <a:p>
          <a:r>
            <a:rPr lang="en-US"/>
            <a:t>Customer Satisfaction</a:t>
          </a:r>
        </a:p>
      </dgm:t>
    </dgm:pt>
    <dgm:pt modelId="{7E6DE8E4-0B93-446A-A650-3438183405C5}" type="parTrans" cxnId="{8130D1A3-E418-4991-8631-74298975BB74}">
      <dgm:prSet/>
      <dgm:spPr/>
      <dgm:t>
        <a:bodyPr/>
        <a:lstStyle/>
        <a:p>
          <a:endParaRPr lang="en-US"/>
        </a:p>
      </dgm:t>
    </dgm:pt>
    <dgm:pt modelId="{315C527C-4FBF-4E3D-AFDB-89E898ACD461}" type="sibTrans" cxnId="{8130D1A3-E418-4991-8631-74298975BB74}">
      <dgm:prSet/>
      <dgm:spPr/>
      <dgm:t>
        <a:bodyPr/>
        <a:lstStyle/>
        <a:p>
          <a:endParaRPr lang="en-US"/>
        </a:p>
      </dgm:t>
    </dgm:pt>
    <dgm:pt modelId="{824D25F2-4792-4A84-BF49-283D3FF1AF6D}">
      <dgm:prSet/>
      <dgm:spPr/>
      <dgm:t>
        <a:bodyPr/>
        <a:lstStyle/>
        <a:p>
          <a:r>
            <a:rPr lang="en-US"/>
            <a:t>Provides reliable, responsive, and affordable services in line with explicit, customer-driven service levels.</a:t>
          </a:r>
        </a:p>
      </dgm:t>
    </dgm:pt>
    <dgm:pt modelId="{20F417C6-7C2C-472D-A447-8C016D54E104}" type="parTrans" cxnId="{FCBFCCBF-A276-4F6C-B140-D9B98C383E92}">
      <dgm:prSet/>
      <dgm:spPr/>
      <dgm:t>
        <a:bodyPr/>
        <a:lstStyle/>
        <a:p>
          <a:endParaRPr lang="en-US"/>
        </a:p>
      </dgm:t>
    </dgm:pt>
    <dgm:pt modelId="{A8811EE9-A0FB-40DE-BE0C-DDD01F0917BD}" type="sibTrans" cxnId="{FCBFCCBF-A276-4F6C-B140-D9B98C383E92}">
      <dgm:prSet/>
      <dgm:spPr/>
      <dgm:t>
        <a:bodyPr/>
        <a:lstStyle/>
        <a:p>
          <a:endParaRPr lang="en-US"/>
        </a:p>
      </dgm:t>
    </dgm:pt>
    <dgm:pt modelId="{C9346009-1AA2-497E-BD2A-D42A6070E542}">
      <dgm:prSet/>
      <dgm:spPr/>
      <dgm:t>
        <a:bodyPr/>
        <a:lstStyle/>
        <a:p>
          <a:r>
            <a:rPr lang="en-US"/>
            <a:t>Stakeholder Understanding and Support</a:t>
          </a:r>
        </a:p>
      </dgm:t>
    </dgm:pt>
    <dgm:pt modelId="{E465EBCA-A610-4400-B592-51E77DBAEA93}" type="parTrans" cxnId="{52B62CE7-1DFA-4730-962C-B7D4CF45DE35}">
      <dgm:prSet/>
      <dgm:spPr/>
      <dgm:t>
        <a:bodyPr/>
        <a:lstStyle/>
        <a:p>
          <a:endParaRPr lang="en-US"/>
        </a:p>
      </dgm:t>
    </dgm:pt>
    <dgm:pt modelId="{D808E016-9ADA-4DC4-A790-19A619F5D2FF}" type="sibTrans" cxnId="{52B62CE7-1DFA-4730-962C-B7D4CF45DE35}">
      <dgm:prSet/>
      <dgm:spPr/>
      <dgm:t>
        <a:bodyPr/>
        <a:lstStyle/>
        <a:p>
          <a:endParaRPr lang="en-US"/>
        </a:p>
      </dgm:t>
    </dgm:pt>
    <dgm:pt modelId="{364B5E0F-AACC-4676-8AE9-D0F51BA439FB}">
      <dgm:prSet/>
      <dgm:spPr/>
      <dgm:t>
        <a:bodyPr/>
        <a:lstStyle/>
        <a:p>
          <a:r>
            <a:rPr lang="en-US" dirty="0"/>
            <a:t>Engenders understanding and support from stakeholders (anyone who can affect or be affected by the utility)</a:t>
          </a:r>
        </a:p>
      </dgm:t>
    </dgm:pt>
    <dgm:pt modelId="{1AEE3EB5-F515-4FD9-9DFF-394ADF7D0969}" type="parTrans" cxnId="{9A6EE660-9B8A-4528-8741-B43FE8ED9CDF}">
      <dgm:prSet/>
      <dgm:spPr/>
      <dgm:t>
        <a:bodyPr/>
        <a:lstStyle/>
        <a:p>
          <a:endParaRPr lang="en-US"/>
        </a:p>
      </dgm:t>
    </dgm:pt>
    <dgm:pt modelId="{7135D602-4DDE-446D-B60E-4E23B55C0514}" type="sibTrans" cxnId="{9A6EE660-9B8A-4528-8741-B43FE8ED9CDF}">
      <dgm:prSet/>
      <dgm:spPr/>
      <dgm:t>
        <a:bodyPr/>
        <a:lstStyle/>
        <a:p>
          <a:endParaRPr lang="en-US"/>
        </a:p>
      </dgm:t>
    </dgm:pt>
    <dgm:pt modelId="{298CFEED-6BB9-4A09-92B5-254133A50F4C}" type="pres">
      <dgm:prSet presAssocID="{46395966-1685-4D32-8023-134B114AB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56BA0-C583-4EE0-B920-ACDCA5ACB715}" type="pres">
      <dgm:prSet presAssocID="{2C5D5000-94F7-4A96-979A-65F5AD7730E2}" presName="composite" presStyleCnt="0"/>
      <dgm:spPr/>
    </dgm:pt>
    <dgm:pt modelId="{9C7C0D5C-365E-4867-B104-16BA8D540F6D}" type="pres">
      <dgm:prSet presAssocID="{2C5D5000-94F7-4A96-979A-65F5AD7730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76F5-2BF4-4AC9-9654-8D6CA0F488FC}" type="pres">
      <dgm:prSet presAssocID="{2C5D5000-94F7-4A96-979A-65F5AD7730E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57CB-B1D4-4447-8DEE-EEF62D940D70}" type="pres">
      <dgm:prSet presAssocID="{F75F68AC-7F98-4DDB-B5FC-F0EE1026AB39}" presName="space" presStyleCnt="0"/>
      <dgm:spPr/>
    </dgm:pt>
    <dgm:pt modelId="{B6007C39-241B-4852-896D-A3E1DE09963F}" type="pres">
      <dgm:prSet presAssocID="{3006836A-6EBF-488C-88FC-684120E6982A}" presName="composite" presStyleCnt="0"/>
      <dgm:spPr/>
    </dgm:pt>
    <dgm:pt modelId="{16C354C0-D970-4153-B020-7E40A687B625}" type="pres">
      <dgm:prSet presAssocID="{3006836A-6EBF-488C-88FC-684120E698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33939-580F-4E10-881A-3DB00D7DA276}" type="pres">
      <dgm:prSet presAssocID="{3006836A-6EBF-488C-88FC-684120E698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7F998-C4D5-4225-AD16-A30573A77984}" type="pres">
      <dgm:prSet presAssocID="{315C527C-4FBF-4E3D-AFDB-89E898ACD461}" presName="space" presStyleCnt="0"/>
      <dgm:spPr/>
    </dgm:pt>
    <dgm:pt modelId="{BAF2507C-FD79-44F2-A56B-312CF9FB0385}" type="pres">
      <dgm:prSet presAssocID="{C9346009-1AA2-497E-BD2A-D42A6070E542}" presName="composite" presStyleCnt="0"/>
      <dgm:spPr/>
    </dgm:pt>
    <dgm:pt modelId="{786DF084-BC22-4B8D-A154-44398C14A151}" type="pres">
      <dgm:prSet presAssocID="{C9346009-1AA2-497E-BD2A-D42A6070E5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C94E8-1CAC-49F9-80C8-E2C17CE084C0}" type="pres">
      <dgm:prSet presAssocID="{C9346009-1AA2-497E-BD2A-D42A6070E5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62CE7-1DFA-4730-962C-B7D4CF45DE35}" srcId="{46395966-1685-4D32-8023-134B114AB805}" destId="{C9346009-1AA2-497E-BD2A-D42A6070E542}" srcOrd="2" destOrd="0" parTransId="{E465EBCA-A610-4400-B592-51E77DBAEA93}" sibTransId="{D808E016-9ADA-4DC4-A790-19A619F5D2FF}"/>
    <dgm:cxn modelId="{9A6EE660-9B8A-4528-8741-B43FE8ED9CDF}" srcId="{C9346009-1AA2-497E-BD2A-D42A6070E542}" destId="{364B5E0F-AACC-4676-8AE9-D0F51BA439FB}" srcOrd="0" destOrd="0" parTransId="{1AEE3EB5-F515-4FD9-9DFF-394ADF7D0969}" sibTransId="{7135D602-4DDE-446D-B60E-4E23B55C0514}"/>
    <dgm:cxn modelId="{317608F5-5981-4CCC-A191-9DC2E789E9D3}" type="presOf" srcId="{364B5E0F-AACC-4676-8AE9-D0F51BA439FB}" destId="{664C94E8-1CAC-49F9-80C8-E2C17CE084C0}" srcOrd="0" destOrd="0" presId="urn:microsoft.com/office/officeart/2005/8/layout/hList1"/>
    <dgm:cxn modelId="{D59DE755-AAB1-4B0F-B9E1-7E9462A7F695}" srcId="{2C5D5000-94F7-4A96-979A-65F5AD7730E2}" destId="{876E19D5-B2D8-4C36-8825-8A0035D5BBA4}" srcOrd="0" destOrd="0" parTransId="{15F0D24A-EE14-42EA-9BF3-7F7AC5D969A8}" sibTransId="{EF36F36C-1C85-4D5A-A30E-E1B3A2CD4EF8}"/>
    <dgm:cxn modelId="{4440524B-21BE-43E2-B6F8-40962989752B}" type="presOf" srcId="{824D25F2-4792-4A84-BF49-283D3FF1AF6D}" destId="{46933939-580F-4E10-881A-3DB00D7DA276}" srcOrd="0" destOrd="0" presId="urn:microsoft.com/office/officeart/2005/8/layout/hList1"/>
    <dgm:cxn modelId="{4C6FA955-7F28-48D1-BE54-4BDF67B9EDB6}" type="presOf" srcId="{2C5D5000-94F7-4A96-979A-65F5AD7730E2}" destId="{9C7C0D5C-365E-4867-B104-16BA8D540F6D}" srcOrd="0" destOrd="0" presId="urn:microsoft.com/office/officeart/2005/8/layout/hList1"/>
    <dgm:cxn modelId="{7DBFEED3-668F-4875-8095-01B88FCDD1CA}" srcId="{46395966-1685-4D32-8023-134B114AB805}" destId="{2C5D5000-94F7-4A96-979A-65F5AD7730E2}" srcOrd="0" destOrd="0" parTransId="{B535D934-072E-415A-B26F-C23B62EC1433}" sibTransId="{F75F68AC-7F98-4DDB-B5FC-F0EE1026AB39}"/>
    <dgm:cxn modelId="{8130D1A3-E418-4991-8631-74298975BB74}" srcId="{46395966-1685-4D32-8023-134B114AB805}" destId="{3006836A-6EBF-488C-88FC-684120E6982A}" srcOrd="1" destOrd="0" parTransId="{7E6DE8E4-0B93-446A-A650-3438183405C5}" sibTransId="{315C527C-4FBF-4E3D-AFDB-89E898ACD461}"/>
    <dgm:cxn modelId="{ECF61E02-354E-47C1-90AF-C58F6E264399}" type="presOf" srcId="{876E19D5-B2D8-4C36-8825-8A0035D5BBA4}" destId="{5F9076F5-2BF4-4AC9-9654-8D6CA0F488FC}" srcOrd="0" destOrd="0" presId="urn:microsoft.com/office/officeart/2005/8/layout/hList1"/>
    <dgm:cxn modelId="{664A3DEF-313F-42F3-8AD8-EBA174FC3EF3}" type="presOf" srcId="{3006836A-6EBF-488C-88FC-684120E6982A}" destId="{16C354C0-D970-4153-B020-7E40A687B625}" srcOrd="0" destOrd="0" presId="urn:microsoft.com/office/officeart/2005/8/layout/hList1"/>
    <dgm:cxn modelId="{AB434211-C7AC-41B7-9E1D-CE47D06F36EF}" type="presOf" srcId="{46395966-1685-4D32-8023-134B114AB805}" destId="{298CFEED-6BB9-4A09-92B5-254133A50F4C}" srcOrd="0" destOrd="0" presId="urn:microsoft.com/office/officeart/2005/8/layout/hList1"/>
    <dgm:cxn modelId="{20CAB692-B400-4A7C-8061-0617347201C8}" type="presOf" srcId="{C9346009-1AA2-497E-BD2A-D42A6070E542}" destId="{786DF084-BC22-4B8D-A154-44398C14A151}" srcOrd="0" destOrd="0" presId="urn:microsoft.com/office/officeart/2005/8/layout/hList1"/>
    <dgm:cxn modelId="{FCBFCCBF-A276-4F6C-B140-D9B98C383E92}" srcId="{3006836A-6EBF-488C-88FC-684120E6982A}" destId="{824D25F2-4792-4A84-BF49-283D3FF1AF6D}" srcOrd="0" destOrd="0" parTransId="{20F417C6-7C2C-472D-A447-8C016D54E104}" sibTransId="{A8811EE9-A0FB-40DE-BE0C-DDD01F0917BD}"/>
    <dgm:cxn modelId="{EAAD710D-6C6B-4F1D-8F53-6209752DCAE3}" type="presParOf" srcId="{298CFEED-6BB9-4A09-92B5-254133A50F4C}" destId="{6A756BA0-C583-4EE0-B920-ACDCA5ACB715}" srcOrd="0" destOrd="0" presId="urn:microsoft.com/office/officeart/2005/8/layout/hList1"/>
    <dgm:cxn modelId="{F9A00D22-EBE8-49B2-ACF0-63B60EEFC7C7}" type="presParOf" srcId="{6A756BA0-C583-4EE0-B920-ACDCA5ACB715}" destId="{9C7C0D5C-365E-4867-B104-16BA8D540F6D}" srcOrd="0" destOrd="0" presId="urn:microsoft.com/office/officeart/2005/8/layout/hList1"/>
    <dgm:cxn modelId="{35507508-9B40-4029-B80D-BE0A502DEEAD}" type="presParOf" srcId="{6A756BA0-C583-4EE0-B920-ACDCA5ACB715}" destId="{5F9076F5-2BF4-4AC9-9654-8D6CA0F488FC}" srcOrd="1" destOrd="0" presId="urn:microsoft.com/office/officeart/2005/8/layout/hList1"/>
    <dgm:cxn modelId="{7DF1AD3D-6199-41CF-BD05-5AAA7974A9AB}" type="presParOf" srcId="{298CFEED-6BB9-4A09-92B5-254133A50F4C}" destId="{F84C57CB-B1D4-4447-8DEE-EEF62D940D70}" srcOrd="1" destOrd="0" presId="urn:microsoft.com/office/officeart/2005/8/layout/hList1"/>
    <dgm:cxn modelId="{0B71118B-DAF7-40F6-9385-4843A0621695}" type="presParOf" srcId="{298CFEED-6BB9-4A09-92B5-254133A50F4C}" destId="{B6007C39-241B-4852-896D-A3E1DE09963F}" srcOrd="2" destOrd="0" presId="urn:microsoft.com/office/officeart/2005/8/layout/hList1"/>
    <dgm:cxn modelId="{CAC24A44-07BC-4C45-8753-9552C2960582}" type="presParOf" srcId="{B6007C39-241B-4852-896D-A3E1DE09963F}" destId="{16C354C0-D970-4153-B020-7E40A687B625}" srcOrd="0" destOrd="0" presId="urn:microsoft.com/office/officeart/2005/8/layout/hList1"/>
    <dgm:cxn modelId="{524BC613-18BA-41FC-97E7-1BD18AFB3498}" type="presParOf" srcId="{B6007C39-241B-4852-896D-A3E1DE09963F}" destId="{46933939-580F-4E10-881A-3DB00D7DA276}" srcOrd="1" destOrd="0" presId="urn:microsoft.com/office/officeart/2005/8/layout/hList1"/>
    <dgm:cxn modelId="{B4ED9021-EAE0-448D-B4D5-FA22220563B8}" type="presParOf" srcId="{298CFEED-6BB9-4A09-92B5-254133A50F4C}" destId="{0177F998-C4D5-4225-AD16-A30573A77984}" srcOrd="3" destOrd="0" presId="urn:microsoft.com/office/officeart/2005/8/layout/hList1"/>
    <dgm:cxn modelId="{0A0BD63D-1235-43DE-B054-185C1C74E32E}" type="presParOf" srcId="{298CFEED-6BB9-4A09-92B5-254133A50F4C}" destId="{BAF2507C-FD79-44F2-A56B-312CF9FB0385}" srcOrd="4" destOrd="0" presId="urn:microsoft.com/office/officeart/2005/8/layout/hList1"/>
    <dgm:cxn modelId="{62864385-8007-4E08-89B9-B6C5FF7E3752}" type="presParOf" srcId="{BAF2507C-FD79-44F2-A56B-312CF9FB0385}" destId="{786DF084-BC22-4B8D-A154-44398C14A151}" srcOrd="0" destOrd="0" presId="urn:microsoft.com/office/officeart/2005/8/layout/hList1"/>
    <dgm:cxn modelId="{B74C36BC-B52B-4237-885D-60759F609FF3}" type="presParOf" srcId="{BAF2507C-FD79-44F2-A56B-312CF9FB0385}" destId="{664C94E8-1CAC-49F9-80C8-E2C17CE08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95966-1685-4D32-8023-134B114AB805}" type="doc">
      <dgm:prSet loTypeId="urn:microsoft.com/office/officeart/2005/8/layout/hList1" loCatId="Inbo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5D5000-94F7-4A96-979A-65F5AD7730E2}">
      <dgm:prSet/>
      <dgm:spPr/>
      <dgm:t>
        <a:bodyPr/>
        <a:lstStyle/>
        <a:p>
          <a:r>
            <a:rPr lang="en-US" dirty="0"/>
            <a:t>Financial Viability</a:t>
          </a:r>
        </a:p>
      </dgm:t>
    </dgm:pt>
    <dgm:pt modelId="{B535D934-072E-415A-B26F-C23B62EC1433}" type="parTrans" cxnId="{7DBFEED3-668F-4875-8095-01B88FCDD1CA}">
      <dgm:prSet/>
      <dgm:spPr/>
      <dgm:t>
        <a:bodyPr/>
        <a:lstStyle/>
        <a:p>
          <a:endParaRPr lang="en-US"/>
        </a:p>
      </dgm:t>
    </dgm:pt>
    <dgm:pt modelId="{F75F68AC-7F98-4DDB-B5FC-F0EE1026AB39}" type="sibTrans" cxnId="{7DBFEED3-668F-4875-8095-01B88FCDD1CA}">
      <dgm:prSet/>
      <dgm:spPr/>
      <dgm:t>
        <a:bodyPr/>
        <a:lstStyle/>
        <a:p>
          <a:endParaRPr lang="en-US"/>
        </a:p>
      </dgm:t>
    </dgm:pt>
    <dgm:pt modelId="{876E19D5-B2D8-4C36-8825-8A0035D5BBA4}">
      <dgm:prSet/>
      <dgm:spPr/>
      <dgm:t>
        <a:bodyPr/>
        <a:lstStyle/>
        <a:p>
          <a:pPr>
            <a:buNone/>
          </a:pPr>
          <a:r>
            <a:rPr lang="en-US" dirty="0"/>
            <a:t>	Understands and plans for the full life-cycle of utility operations and value of water resources.</a:t>
          </a:r>
        </a:p>
      </dgm:t>
    </dgm:pt>
    <dgm:pt modelId="{15F0D24A-EE14-42EA-9BF3-7F7AC5D969A8}" type="parTrans" cxnId="{D59DE755-AAB1-4B0F-B9E1-7E9462A7F695}">
      <dgm:prSet/>
      <dgm:spPr/>
      <dgm:t>
        <a:bodyPr/>
        <a:lstStyle/>
        <a:p>
          <a:endParaRPr lang="en-US"/>
        </a:p>
      </dgm:t>
    </dgm:pt>
    <dgm:pt modelId="{EF36F36C-1C85-4D5A-A30E-E1B3A2CD4EF8}" type="sibTrans" cxnId="{D59DE755-AAB1-4B0F-B9E1-7E9462A7F695}">
      <dgm:prSet/>
      <dgm:spPr/>
      <dgm:t>
        <a:bodyPr/>
        <a:lstStyle/>
        <a:p>
          <a:endParaRPr lang="en-US"/>
        </a:p>
      </dgm:t>
    </dgm:pt>
    <dgm:pt modelId="{3006836A-6EBF-488C-88FC-684120E6982A}">
      <dgm:prSet/>
      <dgm:spPr/>
      <dgm:t>
        <a:bodyPr/>
        <a:lstStyle/>
        <a:p>
          <a:r>
            <a:rPr lang="en-US" dirty="0"/>
            <a:t>Operational Optimization</a:t>
          </a:r>
        </a:p>
      </dgm:t>
    </dgm:pt>
    <dgm:pt modelId="{7E6DE8E4-0B93-446A-A650-3438183405C5}" type="parTrans" cxnId="{8130D1A3-E418-4991-8631-74298975BB74}">
      <dgm:prSet/>
      <dgm:spPr/>
      <dgm:t>
        <a:bodyPr/>
        <a:lstStyle/>
        <a:p>
          <a:endParaRPr lang="en-US"/>
        </a:p>
      </dgm:t>
    </dgm:pt>
    <dgm:pt modelId="{315C527C-4FBF-4E3D-AFDB-89E898ACD461}" type="sibTrans" cxnId="{8130D1A3-E418-4991-8631-74298975BB74}">
      <dgm:prSet/>
      <dgm:spPr/>
      <dgm:t>
        <a:bodyPr/>
        <a:lstStyle/>
        <a:p>
          <a:endParaRPr lang="en-US"/>
        </a:p>
      </dgm:t>
    </dgm:pt>
    <dgm:pt modelId="{824D25F2-4792-4A84-BF49-283D3FF1AF6D}">
      <dgm:prSet/>
      <dgm:spPr/>
      <dgm:t>
        <a:bodyPr/>
        <a:lstStyle/>
        <a:p>
          <a:pPr>
            <a:buNone/>
          </a:pPr>
          <a:r>
            <a:rPr lang="en-US" dirty="0"/>
            <a:t>	Ensures ongoing, timely, cost-effective, reliable, and sustainable performance improvements in all facets of its operations in service to public health and environmental protection.</a:t>
          </a:r>
        </a:p>
      </dgm:t>
    </dgm:pt>
    <dgm:pt modelId="{20F417C6-7C2C-472D-A447-8C016D54E104}" type="parTrans" cxnId="{FCBFCCBF-A276-4F6C-B140-D9B98C383E92}">
      <dgm:prSet/>
      <dgm:spPr/>
      <dgm:t>
        <a:bodyPr/>
        <a:lstStyle/>
        <a:p>
          <a:endParaRPr lang="en-US"/>
        </a:p>
      </dgm:t>
    </dgm:pt>
    <dgm:pt modelId="{A8811EE9-A0FB-40DE-BE0C-DDD01F0917BD}" type="sibTrans" cxnId="{FCBFCCBF-A276-4F6C-B140-D9B98C383E92}">
      <dgm:prSet/>
      <dgm:spPr/>
      <dgm:t>
        <a:bodyPr/>
        <a:lstStyle/>
        <a:p>
          <a:endParaRPr lang="en-US"/>
        </a:p>
      </dgm:t>
    </dgm:pt>
    <dgm:pt modelId="{C9346009-1AA2-497E-BD2A-D42A6070E542}">
      <dgm:prSet/>
      <dgm:spPr/>
      <dgm:t>
        <a:bodyPr/>
        <a:lstStyle/>
        <a:p>
          <a:r>
            <a:rPr lang="en-US" dirty="0"/>
            <a:t>Employee and Leadership Development</a:t>
          </a:r>
        </a:p>
      </dgm:t>
    </dgm:pt>
    <dgm:pt modelId="{E465EBCA-A610-4400-B592-51E77DBAEA93}" type="parTrans" cxnId="{52B62CE7-1DFA-4730-962C-B7D4CF45DE35}">
      <dgm:prSet/>
      <dgm:spPr/>
      <dgm:t>
        <a:bodyPr/>
        <a:lstStyle/>
        <a:p>
          <a:endParaRPr lang="en-US"/>
        </a:p>
      </dgm:t>
    </dgm:pt>
    <dgm:pt modelId="{D808E016-9ADA-4DC4-A790-19A619F5D2FF}" type="sibTrans" cxnId="{52B62CE7-1DFA-4730-962C-B7D4CF45DE35}">
      <dgm:prSet/>
      <dgm:spPr/>
      <dgm:t>
        <a:bodyPr/>
        <a:lstStyle/>
        <a:p>
          <a:endParaRPr lang="en-US"/>
        </a:p>
      </dgm:t>
    </dgm:pt>
    <dgm:pt modelId="{364B5E0F-AACC-4676-8AE9-D0F51BA439FB}">
      <dgm:prSet/>
      <dgm:spPr/>
      <dgm:t>
        <a:bodyPr/>
        <a:lstStyle/>
        <a:p>
          <a:pPr>
            <a:buNone/>
          </a:pPr>
          <a:r>
            <a:rPr lang="en-US" dirty="0"/>
            <a:t>	Recruits, develops, and retains a workforce that is competent, motivated, adaptive, and safety focused.</a:t>
          </a:r>
        </a:p>
      </dgm:t>
    </dgm:pt>
    <dgm:pt modelId="{1AEE3EB5-F515-4FD9-9DFF-394ADF7D0969}" type="parTrans" cxnId="{9A6EE660-9B8A-4528-8741-B43FE8ED9CDF}">
      <dgm:prSet/>
      <dgm:spPr/>
      <dgm:t>
        <a:bodyPr/>
        <a:lstStyle/>
        <a:p>
          <a:endParaRPr lang="en-US"/>
        </a:p>
      </dgm:t>
    </dgm:pt>
    <dgm:pt modelId="{7135D602-4DDE-446D-B60E-4E23B55C0514}" type="sibTrans" cxnId="{9A6EE660-9B8A-4528-8741-B43FE8ED9CDF}">
      <dgm:prSet/>
      <dgm:spPr/>
      <dgm:t>
        <a:bodyPr/>
        <a:lstStyle/>
        <a:p>
          <a:endParaRPr lang="en-US"/>
        </a:p>
      </dgm:t>
    </dgm:pt>
    <dgm:pt modelId="{13576E89-3A43-4078-88C0-9311F472CBDD}">
      <dgm:prSet/>
      <dgm:spPr/>
      <dgm:t>
        <a:bodyPr/>
        <a:lstStyle/>
        <a:p>
          <a:pPr>
            <a:buNone/>
          </a:pPr>
          <a:r>
            <a:rPr lang="en-US" dirty="0"/>
            <a:t>Establishes and maintains an effective balance between long-term debt, asset values, operations and maintenance expenditures, and operating revenues.</a:t>
          </a:r>
        </a:p>
      </dgm:t>
    </dgm:pt>
    <dgm:pt modelId="{A9E5BB08-63A9-46D2-8C28-BFF2437EBED0}" type="parTrans" cxnId="{6C0A8597-006C-481B-843D-6B5E75EC3524}">
      <dgm:prSet/>
      <dgm:spPr/>
      <dgm:t>
        <a:bodyPr/>
        <a:lstStyle/>
        <a:p>
          <a:endParaRPr lang="en-US"/>
        </a:p>
      </dgm:t>
    </dgm:pt>
    <dgm:pt modelId="{2F85EB9E-D90E-4AEF-8405-D208583437CA}" type="sibTrans" cxnId="{6C0A8597-006C-481B-843D-6B5E75EC3524}">
      <dgm:prSet/>
      <dgm:spPr/>
      <dgm:t>
        <a:bodyPr/>
        <a:lstStyle/>
        <a:p>
          <a:endParaRPr lang="en-US"/>
        </a:p>
      </dgm:t>
    </dgm:pt>
    <dgm:pt modelId="{298CFEED-6BB9-4A09-92B5-254133A50F4C}" type="pres">
      <dgm:prSet presAssocID="{46395966-1685-4D32-8023-134B114AB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56BA0-C583-4EE0-B920-ACDCA5ACB715}" type="pres">
      <dgm:prSet presAssocID="{2C5D5000-94F7-4A96-979A-65F5AD7730E2}" presName="composite" presStyleCnt="0"/>
      <dgm:spPr/>
    </dgm:pt>
    <dgm:pt modelId="{9C7C0D5C-365E-4867-B104-16BA8D540F6D}" type="pres">
      <dgm:prSet presAssocID="{2C5D5000-94F7-4A96-979A-65F5AD7730E2}" presName="parTx" presStyleLbl="alignNode1" presStyleIdx="0" presStyleCnt="3" custLinFactNeighborX="-116" custLinFactNeighborY="-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76F5-2BF4-4AC9-9654-8D6CA0F488FC}" type="pres">
      <dgm:prSet presAssocID="{2C5D5000-94F7-4A96-979A-65F5AD7730E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57CB-B1D4-4447-8DEE-EEF62D940D70}" type="pres">
      <dgm:prSet presAssocID="{F75F68AC-7F98-4DDB-B5FC-F0EE1026AB39}" presName="space" presStyleCnt="0"/>
      <dgm:spPr/>
    </dgm:pt>
    <dgm:pt modelId="{B6007C39-241B-4852-896D-A3E1DE09963F}" type="pres">
      <dgm:prSet presAssocID="{3006836A-6EBF-488C-88FC-684120E6982A}" presName="composite" presStyleCnt="0"/>
      <dgm:spPr/>
    </dgm:pt>
    <dgm:pt modelId="{16C354C0-D970-4153-B020-7E40A687B625}" type="pres">
      <dgm:prSet presAssocID="{3006836A-6EBF-488C-88FC-684120E698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33939-580F-4E10-881A-3DB00D7DA276}" type="pres">
      <dgm:prSet presAssocID="{3006836A-6EBF-488C-88FC-684120E698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7F998-C4D5-4225-AD16-A30573A77984}" type="pres">
      <dgm:prSet presAssocID="{315C527C-4FBF-4E3D-AFDB-89E898ACD461}" presName="space" presStyleCnt="0"/>
      <dgm:spPr/>
    </dgm:pt>
    <dgm:pt modelId="{BAF2507C-FD79-44F2-A56B-312CF9FB0385}" type="pres">
      <dgm:prSet presAssocID="{C9346009-1AA2-497E-BD2A-D42A6070E542}" presName="composite" presStyleCnt="0"/>
      <dgm:spPr/>
    </dgm:pt>
    <dgm:pt modelId="{786DF084-BC22-4B8D-A154-44398C14A151}" type="pres">
      <dgm:prSet presAssocID="{C9346009-1AA2-497E-BD2A-D42A6070E5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C94E8-1CAC-49F9-80C8-E2C17CE084C0}" type="pres">
      <dgm:prSet presAssocID="{C9346009-1AA2-497E-BD2A-D42A6070E5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62CE7-1DFA-4730-962C-B7D4CF45DE35}" srcId="{46395966-1685-4D32-8023-134B114AB805}" destId="{C9346009-1AA2-497E-BD2A-D42A6070E542}" srcOrd="2" destOrd="0" parTransId="{E465EBCA-A610-4400-B592-51E77DBAEA93}" sibTransId="{D808E016-9ADA-4DC4-A790-19A619F5D2FF}"/>
    <dgm:cxn modelId="{9A6EE660-9B8A-4528-8741-B43FE8ED9CDF}" srcId="{C9346009-1AA2-497E-BD2A-D42A6070E542}" destId="{364B5E0F-AACC-4676-8AE9-D0F51BA439FB}" srcOrd="0" destOrd="0" parTransId="{1AEE3EB5-F515-4FD9-9DFF-394ADF7D0969}" sibTransId="{7135D602-4DDE-446D-B60E-4E23B55C0514}"/>
    <dgm:cxn modelId="{6C0A8597-006C-481B-843D-6B5E75EC3524}" srcId="{2C5D5000-94F7-4A96-979A-65F5AD7730E2}" destId="{13576E89-3A43-4078-88C0-9311F472CBDD}" srcOrd="1" destOrd="0" parTransId="{A9E5BB08-63A9-46D2-8C28-BFF2437EBED0}" sibTransId="{2F85EB9E-D90E-4AEF-8405-D208583437CA}"/>
    <dgm:cxn modelId="{317608F5-5981-4CCC-A191-9DC2E789E9D3}" type="presOf" srcId="{364B5E0F-AACC-4676-8AE9-D0F51BA439FB}" destId="{664C94E8-1CAC-49F9-80C8-E2C17CE084C0}" srcOrd="0" destOrd="0" presId="urn:microsoft.com/office/officeart/2005/8/layout/hList1"/>
    <dgm:cxn modelId="{D59DE755-AAB1-4B0F-B9E1-7E9462A7F695}" srcId="{2C5D5000-94F7-4A96-979A-65F5AD7730E2}" destId="{876E19D5-B2D8-4C36-8825-8A0035D5BBA4}" srcOrd="0" destOrd="0" parTransId="{15F0D24A-EE14-42EA-9BF3-7F7AC5D969A8}" sibTransId="{EF36F36C-1C85-4D5A-A30E-E1B3A2CD4EF8}"/>
    <dgm:cxn modelId="{4440524B-21BE-43E2-B6F8-40962989752B}" type="presOf" srcId="{824D25F2-4792-4A84-BF49-283D3FF1AF6D}" destId="{46933939-580F-4E10-881A-3DB00D7DA276}" srcOrd="0" destOrd="0" presId="urn:microsoft.com/office/officeart/2005/8/layout/hList1"/>
    <dgm:cxn modelId="{4C6FA955-7F28-48D1-BE54-4BDF67B9EDB6}" type="presOf" srcId="{2C5D5000-94F7-4A96-979A-65F5AD7730E2}" destId="{9C7C0D5C-365E-4867-B104-16BA8D540F6D}" srcOrd="0" destOrd="0" presId="urn:microsoft.com/office/officeart/2005/8/layout/hList1"/>
    <dgm:cxn modelId="{7DBFEED3-668F-4875-8095-01B88FCDD1CA}" srcId="{46395966-1685-4D32-8023-134B114AB805}" destId="{2C5D5000-94F7-4A96-979A-65F5AD7730E2}" srcOrd="0" destOrd="0" parTransId="{B535D934-072E-415A-B26F-C23B62EC1433}" sibTransId="{F75F68AC-7F98-4DDB-B5FC-F0EE1026AB39}"/>
    <dgm:cxn modelId="{BC2FE878-23D7-4434-8F28-AD202670A743}" type="presOf" srcId="{13576E89-3A43-4078-88C0-9311F472CBDD}" destId="{5F9076F5-2BF4-4AC9-9654-8D6CA0F488FC}" srcOrd="0" destOrd="1" presId="urn:microsoft.com/office/officeart/2005/8/layout/hList1"/>
    <dgm:cxn modelId="{8130D1A3-E418-4991-8631-74298975BB74}" srcId="{46395966-1685-4D32-8023-134B114AB805}" destId="{3006836A-6EBF-488C-88FC-684120E6982A}" srcOrd="1" destOrd="0" parTransId="{7E6DE8E4-0B93-446A-A650-3438183405C5}" sibTransId="{315C527C-4FBF-4E3D-AFDB-89E898ACD461}"/>
    <dgm:cxn modelId="{ECF61E02-354E-47C1-90AF-C58F6E264399}" type="presOf" srcId="{876E19D5-B2D8-4C36-8825-8A0035D5BBA4}" destId="{5F9076F5-2BF4-4AC9-9654-8D6CA0F488FC}" srcOrd="0" destOrd="0" presId="urn:microsoft.com/office/officeart/2005/8/layout/hList1"/>
    <dgm:cxn modelId="{664A3DEF-313F-42F3-8AD8-EBA174FC3EF3}" type="presOf" srcId="{3006836A-6EBF-488C-88FC-684120E6982A}" destId="{16C354C0-D970-4153-B020-7E40A687B625}" srcOrd="0" destOrd="0" presId="urn:microsoft.com/office/officeart/2005/8/layout/hList1"/>
    <dgm:cxn modelId="{AB434211-C7AC-41B7-9E1D-CE47D06F36EF}" type="presOf" srcId="{46395966-1685-4D32-8023-134B114AB805}" destId="{298CFEED-6BB9-4A09-92B5-254133A50F4C}" srcOrd="0" destOrd="0" presId="urn:microsoft.com/office/officeart/2005/8/layout/hList1"/>
    <dgm:cxn modelId="{20CAB692-B400-4A7C-8061-0617347201C8}" type="presOf" srcId="{C9346009-1AA2-497E-BD2A-D42A6070E542}" destId="{786DF084-BC22-4B8D-A154-44398C14A151}" srcOrd="0" destOrd="0" presId="urn:microsoft.com/office/officeart/2005/8/layout/hList1"/>
    <dgm:cxn modelId="{FCBFCCBF-A276-4F6C-B140-D9B98C383E92}" srcId="{3006836A-6EBF-488C-88FC-684120E6982A}" destId="{824D25F2-4792-4A84-BF49-283D3FF1AF6D}" srcOrd="0" destOrd="0" parTransId="{20F417C6-7C2C-472D-A447-8C016D54E104}" sibTransId="{A8811EE9-A0FB-40DE-BE0C-DDD01F0917BD}"/>
    <dgm:cxn modelId="{EAAD710D-6C6B-4F1D-8F53-6209752DCAE3}" type="presParOf" srcId="{298CFEED-6BB9-4A09-92B5-254133A50F4C}" destId="{6A756BA0-C583-4EE0-B920-ACDCA5ACB715}" srcOrd="0" destOrd="0" presId="urn:microsoft.com/office/officeart/2005/8/layout/hList1"/>
    <dgm:cxn modelId="{F9A00D22-EBE8-49B2-ACF0-63B60EEFC7C7}" type="presParOf" srcId="{6A756BA0-C583-4EE0-B920-ACDCA5ACB715}" destId="{9C7C0D5C-365E-4867-B104-16BA8D540F6D}" srcOrd="0" destOrd="0" presId="urn:microsoft.com/office/officeart/2005/8/layout/hList1"/>
    <dgm:cxn modelId="{35507508-9B40-4029-B80D-BE0A502DEEAD}" type="presParOf" srcId="{6A756BA0-C583-4EE0-B920-ACDCA5ACB715}" destId="{5F9076F5-2BF4-4AC9-9654-8D6CA0F488FC}" srcOrd="1" destOrd="0" presId="urn:microsoft.com/office/officeart/2005/8/layout/hList1"/>
    <dgm:cxn modelId="{7DF1AD3D-6199-41CF-BD05-5AAA7974A9AB}" type="presParOf" srcId="{298CFEED-6BB9-4A09-92B5-254133A50F4C}" destId="{F84C57CB-B1D4-4447-8DEE-EEF62D940D70}" srcOrd="1" destOrd="0" presId="urn:microsoft.com/office/officeart/2005/8/layout/hList1"/>
    <dgm:cxn modelId="{0B71118B-DAF7-40F6-9385-4843A0621695}" type="presParOf" srcId="{298CFEED-6BB9-4A09-92B5-254133A50F4C}" destId="{B6007C39-241B-4852-896D-A3E1DE09963F}" srcOrd="2" destOrd="0" presId="urn:microsoft.com/office/officeart/2005/8/layout/hList1"/>
    <dgm:cxn modelId="{CAC24A44-07BC-4C45-8753-9552C2960582}" type="presParOf" srcId="{B6007C39-241B-4852-896D-A3E1DE09963F}" destId="{16C354C0-D970-4153-B020-7E40A687B625}" srcOrd="0" destOrd="0" presId="urn:microsoft.com/office/officeart/2005/8/layout/hList1"/>
    <dgm:cxn modelId="{524BC613-18BA-41FC-97E7-1BD18AFB3498}" type="presParOf" srcId="{B6007C39-241B-4852-896D-A3E1DE09963F}" destId="{46933939-580F-4E10-881A-3DB00D7DA276}" srcOrd="1" destOrd="0" presId="urn:microsoft.com/office/officeart/2005/8/layout/hList1"/>
    <dgm:cxn modelId="{B4ED9021-EAE0-448D-B4D5-FA22220563B8}" type="presParOf" srcId="{298CFEED-6BB9-4A09-92B5-254133A50F4C}" destId="{0177F998-C4D5-4225-AD16-A30573A77984}" srcOrd="3" destOrd="0" presId="urn:microsoft.com/office/officeart/2005/8/layout/hList1"/>
    <dgm:cxn modelId="{0A0BD63D-1235-43DE-B054-185C1C74E32E}" type="presParOf" srcId="{298CFEED-6BB9-4A09-92B5-254133A50F4C}" destId="{BAF2507C-FD79-44F2-A56B-312CF9FB0385}" srcOrd="4" destOrd="0" presId="urn:microsoft.com/office/officeart/2005/8/layout/hList1"/>
    <dgm:cxn modelId="{62864385-8007-4E08-89B9-B6C5FF7E3752}" type="presParOf" srcId="{BAF2507C-FD79-44F2-A56B-312CF9FB0385}" destId="{786DF084-BC22-4B8D-A154-44398C14A151}" srcOrd="0" destOrd="0" presId="urn:microsoft.com/office/officeart/2005/8/layout/hList1"/>
    <dgm:cxn modelId="{B74C36BC-B52B-4237-885D-60759F609FF3}" type="presParOf" srcId="{BAF2507C-FD79-44F2-A56B-312CF9FB0385}" destId="{664C94E8-1CAC-49F9-80C8-E2C17CE08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ED8FB-B86F-46AA-A393-D1F2B2F52F74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1784532-DE91-40D6-87CA-D140FF538D91}">
      <dgm:prSet custT="1"/>
      <dgm:spPr/>
      <dgm:t>
        <a:bodyPr/>
        <a:lstStyle/>
        <a:p>
          <a:r>
            <a:rPr lang="en-US" sz="1800" dirty="0"/>
            <a:t>Enterprise Resiliency</a:t>
          </a:r>
        </a:p>
      </dgm:t>
    </dgm:pt>
    <dgm:pt modelId="{284A3EEC-3624-4C52-866F-0785E1BBE67F}" type="parTrans" cxnId="{80E96CDA-1534-45DF-9542-3D56253F6BEA}">
      <dgm:prSet/>
      <dgm:spPr/>
      <dgm:t>
        <a:bodyPr/>
        <a:lstStyle/>
        <a:p>
          <a:endParaRPr lang="en-US" sz="1800"/>
        </a:p>
      </dgm:t>
    </dgm:pt>
    <dgm:pt modelId="{8B022C85-2123-4C39-A7B9-A7B5A4F20111}" type="sibTrans" cxnId="{80E96CDA-1534-45DF-9542-3D56253F6BEA}">
      <dgm:prSet/>
      <dgm:spPr/>
      <dgm:t>
        <a:bodyPr/>
        <a:lstStyle/>
        <a:p>
          <a:endParaRPr lang="en-US" sz="1800"/>
        </a:p>
      </dgm:t>
    </dgm:pt>
    <dgm:pt modelId="{02442155-E35F-42F5-BB88-9232ED574CF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Ensures utility leadership and staff work together internally,  and coordinate with external partners, to anticipate, respond to, and avoid problems</a:t>
          </a:r>
        </a:p>
      </dgm:t>
    </dgm:pt>
    <dgm:pt modelId="{C08D5FDC-0E17-4779-8B59-E8A56B2A36CB}" type="parTrans" cxnId="{E3A59755-1343-42A8-9B4C-12FF8DFCAB00}">
      <dgm:prSet/>
      <dgm:spPr/>
      <dgm:t>
        <a:bodyPr/>
        <a:lstStyle/>
        <a:p>
          <a:endParaRPr lang="en-US" sz="1800"/>
        </a:p>
      </dgm:t>
    </dgm:pt>
    <dgm:pt modelId="{385AD3F0-F596-43A3-9F47-D904BA0612EB}" type="sibTrans" cxnId="{E3A59755-1343-42A8-9B4C-12FF8DFCAB00}">
      <dgm:prSet/>
      <dgm:spPr/>
      <dgm:t>
        <a:bodyPr/>
        <a:lstStyle/>
        <a:p>
          <a:endParaRPr lang="en-US" sz="1800"/>
        </a:p>
      </dgm:t>
    </dgm:pt>
    <dgm:pt modelId="{A11A9345-225F-4CA4-BB6C-0AB079C5BD57}">
      <dgm:prSet custT="1"/>
      <dgm:spPr/>
      <dgm:t>
        <a:bodyPr/>
        <a:lstStyle/>
        <a:p>
          <a:r>
            <a:rPr lang="en-US" sz="1800" dirty="0"/>
            <a:t>Infrastructure Strategy and Performance</a:t>
          </a:r>
        </a:p>
      </dgm:t>
    </dgm:pt>
    <dgm:pt modelId="{512435A9-FA65-4D4A-947E-C33CC64250EF}" type="parTrans" cxnId="{9DA9CF6F-38C6-424A-BDB4-B3BD116B5FF3}">
      <dgm:prSet/>
      <dgm:spPr/>
      <dgm:t>
        <a:bodyPr/>
        <a:lstStyle/>
        <a:p>
          <a:endParaRPr lang="en-US" sz="1800"/>
        </a:p>
      </dgm:t>
    </dgm:pt>
    <dgm:pt modelId="{283D3634-1197-4B42-8021-E948AE3C6950}" type="sibTrans" cxnId="{9DA9CF6F-38C6-424A-BDB4-B3BD116B5FF3}">
      <dgm:prSet/>
      <dgm:spPr/>
      <dgm:t>
        <a:bodyPr/>
        <a:lstStyle/>
        <a:p>
          <a:endParaRPr lang="en-US" sz="1800"/>
        </a:p>
      </dgm:t>
    </dgm:pt>
    <dgm:pt modelId="{7FB38300-47F0-4AB1-A8B3-010469FE4E4D}">
      <dgm:prSet custT="1"/>
      <dgm:spPr/>
      <dgm:t>
        <a:bodyPr/>
        <a:lstStyle/>
        <a:p>
          <a:r>
            <a:rPr lang="en-US" sz="1800" dirty="0"/>
            <a:t>Understands the condition of and costs associated with critical infrastructure assets.</a:t>
          </a:r>
        </a:p>
      </dgm:t>
    </dgm:pt>
    <dgm:pt modelId="{763EF5CD-2F47-46E2-860E-A0A95E5B1F60}" type="parTrans" cxnId="{4F7CC171-C9F5-4A88-A932-19683E8A3D37}">
      <dgm:prSet/>
      <dgm:spPr/>
      <dgm:t>
        <a:bodyPr/>
        <a:lstStyle/>
        <a:p>
          <a:endParaRPr lang="en-US" sz="1800"/>
        </a:p>
      </dgm:t>
    </dgm:pt>
    <dgm:pt modelId="{1B1D3652-2EFA-4AED-9966-5B5874415DB2}" type="sibTrans" cxnId="{4F7CC171-C9F5-4A88-A932-19683E8A3D37}">
      <dgm:prSet/>
      <dgm:spPr/>
      <dgm:t>
        <a:bodyPr/>
        <a:lstStyle/>
        <a:p>
          <a:endParaRPr lang="en-US" sz="1800"/>
        </a:p>
      </dgm:t>
    </dgm:pt>
    <dgm:pt modelId="{98DD4327-438B-46B2-A5A9-2306223DB3D4}">
      <dgm:prSet custT="1"/>
      <dgm:spPr/>
      <dgm:t>
        <a:bodyPr/>
        <a:lstStyle/>
        <a:p>
          <a:r>
            <a:rPr lang="en-US" sz="1800" dirty="0"/>
            <a:t>Community Sustainability</a:t>
          </a:r>
        </a:p>
      </dgm:t>
    </dgm:pt>
    <dgm:pt modelId="{BE881916-C47B-41EC-9AF8-C6E7A1847FF3}" type="parTrans" cxnId="{CED8285F-3D4D-421C-889E-9B36BC7A156C}">
      <dgm:prSet/>
      <dgm:spPr/>
      <dgm:t>
        <a:bodyPr/>
        <a:lstStyle/>
        <a:p>
          <a:endParaRPr lang="en-US" sz="1800"/>
        </a:p>
      </dgm:t>
    </dgm:pt>
    <dgm:pt modelId="{FAA484F8-1854-4CA7-9ED8-618E83B81088}" type="sibTrans" cxnId="{CED8285F-3D4D-421C-889E-9B36BC7A156C}">
      <dgm:prSet/>
      <dgm:spPr/>
      <dgm:t>
        <a:bodyPr/>
        <a:lstStyle/>
        <a:p>
          <a:endParaRPr lang="en-US" sz="1800"/>
        </a:p>
      </dgm:t>
    </dgm:pt>
    <dgm:pt modelId="{3C342142-0137-4712-BF0E-C25F7ECE2C02}">
      <dgm:prSet custT="1"/>
      <dgm:spPr/>
      <dgm:t>
        <a:bodyPr/>
        <a:lstStyle/>
        <a:p>
          <a:r>
            <a:rPr lang="en-US" sz="1800" dirty="0"/>
            <a:t>Takes and active leadership role in promoting and organizing community sustainability improvements through collaboration with local partners.</a:t>
          </a:r>
        </a:p>
      </dgm:t>
    </dgm:pt>
    <dgm:pt modelId="{33B860F7-DC6C-4B8A-B113-96367C99889B}" type="parTrans" cxnId="{32642B64-C202-4DC8-A526-374520AF20CD}">
      <dgm:prSet/>
      <dgm:spPr/>
      <dgm:t>
        <a:bodyPr/>
        <a:lstStyle/>
        <a:p>
          <a:endParaRPr lang="en-US" sz="1800"/>
        </a:p>
      </dgm:t>
    </dgm:pt>
    <dgm:pt modelId="{508B035F-DC1A-4F6E-B612-B606399FF1CD}" type="sibTrans" cxnId="{32642B64-C202-4DC8-A526-374520AF20CD}">
      <dgm:prSet/>
      <dgm:spPr/>
      <dgm:t>
        <a:bodyPr/>
        <a:lstStyle/>
        <a:p>
          <a:endParaRPr lang="en-US" sz="1800"/>
        </a:p>
      </dgm:t>
    </dgm:pt>
    <dgm:pt modelId="{0C7555AA-30BD-4E04-A310-905EC2051E1F}">
      <dgm:prSet custT="1"/>
      <dgm:spPr/>
      <dgm:t>
        <a:bodyPr/>
        <a:lstStyle/>
        <a:p>
          <a:r>
            <a:rPr lang="en-US" sz="1800"/>
            <a:t>Water Resource Sustainabilty</a:t>
          </a:r>
        </a:p>
      </dgm:t>
    </dgm:pt>
    <dgm:pt modelId="{49713ED6-2925-4A06-9718-D8E70F96CAC8}" type="parTrans" cxnId="{A2F7B66B-622A-44E3-97FD-09D25A63C6CD}">
      <dgm:prSet/>
      <dgm:spPr/>
      <dgm:t>
        <a:bodyPr/>
        <a:lstStyle/>
        <a:p>
          <a:endParaRPr lang="en-US" sz="1800"/>
        </a:p>
      </dgm:t>
    </dgm:pt>
    <dgm:pt modelId="{903873FC-9E92-4E39-8E20-9376B56E780C}" type="sibTrans" cxnId="{A2F7B66B-622A-44E3-97FD-09D25A63C6CD}">
      <dgm:prSet/>
      <dgm:spPr/>
      <dgm:t>
        <a:bodyPr/>
        <a:lstStyle/>
        <a:p>
          <a:endParaRPr lang="en-US" sz="1800"/>
        </a:p>
      </dgm:t>
    </dgm:pt>
    <dgm:pt modelId="{FBA7E5FB-CB73-4675-BF47-881810F28FBA}">
      <dgm:prSet custT="1"/>
      <dgm:spPr/>
      <dgm:t>
        <a:bodyPr/>
        <a:lstStyle/>
        <a:p>
          <a:r>
            <a:rPr lang="en-US" sz="1800"/>
            <a:t>Ensures the availability and sustainable management of water for its community and watershed, including water resource recover.</a:t>
          </a:r>
        </a:p>
      </dgm:t>
    </dgm:pt>
    <dgm:pt modelId="{884C360E-EEC0-4A84-9C74-18B54763DFC2}" type="parTrans" cxnId="{4797AC80-DEE0-42CA-B8ED-4D895B399417}">
      <dgm:prSet/>
      <dgm:spPr/>
      <dgm:t>
        <a:bodyPr/>
        <a:lstStyle/>
        <a:p>
          <a:endParaRPr lang="en-US" sz="1800"/>
        </a:p>
      </dgm:t>
    </dgm:pt>
    <dgm:pt modelId="{B71DC660-BF0F-4982-BF87-BBFA687B030B}" type="sibTrans" cxnId="{4797AC80-DEE0-42CA-B8ED-4D895B399417}">
      <dgm:prSet/>
      <dgm:spPr/>
      <dgm:t>
        <a:bodyPr/>
        <a:lstStyle/>
        <a:p>
          <a:endParaRPr lang="en-US" sz="1800"/>
        </a:p>
      </dgm:t>
    </dgm:pt>
    <dgm:pt modelId="{377F837C-93E5-4F8D-8E6D-0508531B0257}" type="pres">
      <dgm:prSet presAssocID="{15DED8FB-B86F-46AA-A393-D1F2B2F52F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F68D1-41AE-4F87-B95D-E825ABA5BE18}" type="pres">
      <dgm:prSet presAssocID="{C1784532-DE91-40D6-87CA-D140FF538D91}" presName="composite" presStyleCnt="0"/>
      <dgm:spPr/>
    </dgm:pt>
    <dgm:pt modelId="{86ACB340-7204-4C6E-BE8C-6994C3B7D602}" type="pres">
      <dgm:prSet presAssocID="{C1784532-DE91-40D6-87CA-D140FF538D91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F0C4751-9592-4B51-9BF1-EE67D5508225}" type="pres">
      <dgm:prSet presAssocID="{C1784532-DE91-40D6-87CA-D140FF538D91}" presName="desTx" presStyleLbl="alignAccFollowNode1" presStyleIdx="0" presStyleCnt="4">
        <dgm:presLayoutVars/>
      </dgm:prSet>
      <dgm:spPr/>
      <dgm:t>
        <a:bodyPr/>
        <a:lstStyle/>
        <a:p>
          <a:endParaRPr lang="en-US"/>
        </a:p>
      </dgm:t>
    </dgm:pt>
    <dgm:pt modelId="{C0E7261F-DCDD-4B2E-9450-83922AA399F2}" type="pres">
      <dgm:prSet presAssocID="{8B022C85-2123-4C39-A7B9-A7B5A4F20111}" presName="space" presStyleCnt="0"/>
      <dgm:spPr/>
    </dgm:pt>
    <dgm:pt modelId="{E9F398E5-A3E5-4769-83D6-83EDC1FEC7BB}" type="pres">
      <dgm:prSet presAssocID="{A11A9345-225F-4CA4-BB6C-0AB079C5BD57}" presName="composite" presStyleCnt="0"/>
      <dgm:spPr/>
    </dgm:pt>
    <dgm:pt modelId="{815619FB-69D4-486B-9AC4-2EC5C5184F70}" type="pres">
      <dgm:prSet presAssocID="{A11A9345-225F-4CA4-BB6C-0AB079C5BD57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68907A-7C66-4A32-B00E-F6E0E27D5F62}" type="pres">
      <dgm:prSet presAssocID="{A11A9345-225F-4CA4-BB6C-0AB079C5BD57}" presName="desTx" presStyleLbl="alignAccFollowNode1" presStyleIdx="1" presStyleCnt="4">
        <dgm:presLayoutVars/>
      </dgm:prSet>
      <dgm:spPr/>
      <dgm:t>
        <a:bodyPr/>
        <a:lstStyle/>
        <a:p>
          <a:endParaRPr lang="en-US"/>
        </a:p>
      </dgm:t>
    </dgm:pt>
    <dgm:pt modelId="{80E81849-4D45-4DAB-BF3E-D7E5D4982E5A}" type="pres">
      <dgm:prSet presAssocID="{283D3634-1197-4B42-8021-E948AE3C6950}" presName="space" presStyleCnt="0"/>
      <dgm:spPr/>
    </dgm:pt>
    <dgm:pt modelId="{94EABFE9-AA8C-4953-A1A9-37168724CA58}" type="pres">
      <dgm:prSet presAssocID="{98DD4327-438B-46B2-A5A9-2306223DB3D4}" presName="composite" presStyleCnt="0"/>
      <dgm:spPr/>
    </dgm:pt>
    <dgm:pt modelId="{588983EA-121B-42B7-9F16-3B53A83B81D8}" type="pres">
      <dgm:prSet presAssocID="{98DD4327-438B-46B2-A5A9-2306223DB3D4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D1962FE-2960-469A-AB8E-670A7658F40C}" type="pres">
      <dgm:prSet presAssocID="{98DD4327-438B-46B2-A5A9-2306223DB3D4}" presName="desTx" presStyleLbl="alignAccFollowNode1" presStyleIdx="2" presStyleCnt="4">
        <dgm:presLayoutVars/>
      </dgm:prSet>
      <dgm:spPr/>
      <dgm:t>
        <a:bodyPr/>
        <a:lstStyle/>
        <a:p>
          <a:endParaRPr lang="en-US"/>
        </a:p>
      </dgm:t>
    </dgm:pt>
    <dgm:pt modelId="{316DBF2C-68F1-4344-98E4-DAA66CC7D1FC}" type="pres">
      <dgm:prSet presAssocID="{FAA484F8-1854-4CA7-9ED8-618E83B81088}" presName="space" presStyleCnt="0"/>
      <dgm:spPr/>
    </dgm:pt>
    <dgm:pt modelId="{78E60232-3AD3-413C-B4BA-557739FDDC86}" type="pres">
      <dgm:prSet presAssocID="{0C7555AA-30BD-4E04-A310-905EC2051E1F}" presName="composite" presStyleCnt="0"/>
      <dgm:spPr/>
    </dgm:pt>
    <dgm:pt modelId="{516B9648-8FC5-43CF-9645-28598DEB54A8}" type="pres">
      <dgm:prSet presAssocID="{0C7555AA-30BD-4E04-A310-905EC2051E1F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EEDF10-E778-4ED8-A398-A2977B42F69B}" type="pres">
      <dgm:prSet presAssocID="{0C7555AA-30BD-4E04-A310-905EC2051E1F}" presName="desTx" presStyleLbl="alignAccFollowNode1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D2B8A04D-9390-4064-A0CD-B32B8D4C1621}" type="presOf" srcId="{02442155-E35F-42F5-BB88-9232ED574CFA}" destId="{BF0C4751-9592-4B51-9BF1-EE67D5508225}" srcOrd="0" destOrd="0" presId="urn:microsoft.com/office/officeart/2016/7/layout/HorizontalActionList"/>
    <dgm:cxn modelId="{4F7CC171-C9F5-4A88-A932-19683E8A3D37}" srcId="{A11A9345-225F-4CA4-BB6C-0AB079C5BD57}" destId="{7FB38300-47F0-4AB1-A8B3-010469FE4E4D}" srcOrd="0" destOrd="0" parTransId="{763EF5CD-2F47-46E2-860E-A0A95E5B1F60}" sibTransId="{1B1D3652-2EFA-4AED-9966-5B5874415DB2}"/>
    <dgm:cxn modelId="{80E96CDA-1534-45DF-9542-3D56253F6BEA}" srcId="{15DED8FB-B86F-46AA-A393-D1F2B2F52F74}" destId="{C1784532-DE91-40D6-87CA-D140FF538D91}" srcOrd="0" destOrd="0" parTransId="{284A3EEC-3624-4C52-866F-0785E1BBE67F}" sibTransId="{8B022C85-2123-4C39-A7B9-A7B5A4F20111}"/>
    <dgm:cxn modelId="{12828F82-B476-486C-9F4D-FD1B6F68B21F}" type="presOf" srcId="{A11A9345-225F-4CA4-BB6C-0AB079C5BD57}" destId="{815619FB-69D4-486B-9AC4-2EC5C5184F70}" srcOrd="0" destOrd="0" presId="urn:microsoft.com/office/officeart/2016/7/layout/HorizontalActionList"/>
    <dgm:cxn modelId="{34F25F62-742D-4DA8-B374-EBA7ED8245BD}" type="presOf" srcId="{98DD4327-438B-46B2-A5A9-2306223DB3D4}" destId="{588983EA-121B-42B7-9F16-3B53A83B81D8}" srcOrd="0" destOrd="0" presId="urn:microsoft.com/office/officeart/2016/7/layout/HorizontalActionList"/>
    <dgm:cxn modelId="{BEB280B6-472A-4484-88A8-10F5E97635ED}" type="presOf" srcId="{0C7555AA-30BD-4E04-A310-905EC2051E1F}" destId="{516B9648-8FC5-43CF-9645-28598DEB54A8}" srcOrd="0" destOrd="0" presId="urn:microsoft.com/office/officeart/2016/7/layout/HorizontalActionList"/>
    <dgm:cxn modelId="{A2F7B66B-622A-44E3-97FD-09D25A63C6CD}" srcId="{15DED8FB-B86F-46AA-A393-D1F2B2F52F74}" destId="{0C7555AA-30BD-4E04-A310-905EC2051E1F}" srcOrd="3" destOrd="0" parTransId="{49713ED6-2925-4A06-9718-D8E70F96CAC8}" sibTransId="{903873FC-9E92-4E39-8E20-9376B56E780C}"/>
    <dgm:cxn modelId="{4797AC80-DEE0-42CA-B8ED-4D895B399417}" srcId="{0C7555AA-30BD-4E04-A310-905EC2051E1F}" destId="{FBA7E5FB-CB73-4675-BF47-881810F28FBA}" srcOrd="0" destOrd="0" parTransId="{884C360E-EEC0-4A84-9C74-18B54763DFC2}" sibTransId="{B71DC660-BF0F-4982-BF87-BBFA687B030B}"/>
    <dgm:cxn modelId="{22D7B439-93F8-426B-9C3A-3BC1B398EC3F}" type="presOf" srcId="{C1784532-DE91-40D6-87CA-D140FF538D91}" destId="{86ACB340-7204-4C6E-BE8C-6994C3B7D602}" srcOrd="0" destOrd="0" presId="urn:microsoft.com/office/officeart/2016/7/layout/HorizontalActionList"/>
    <dgm:cxn modelId="{CED8285F-3D4D-421C-889E-9B36BC7A156C}" srcId="{15DED8FB-B86F-46AA-A393-D1F2B2F52F74}" destId="{98DD4327-438B-46B2-A5A9-2306223DB3D4}" srcOrd="2" destOrd="0" parTransId="{BE881916-C47B-41EC-9AF8-C6E7A1847FF3}" sibTransId="{FAA484F8-1854-4CA7-9ED8-618E83B81088}"/>
    <dgm:cxn modelId="{C65A057F-E56B-4AAD-98CB-70869DAFE94C}" type="presOf" srcId="{FBA7E5FB-CB73-4675-BF47-881810F28FBA}" destId="{D0EEDF10-E778-4ED8-A398-A2977B42F69B}" srcOrd="0" destOrd="0" presId="urn:microsoft.com/office/officeart/2016/7/layout/HorizontalActionList"/>
    <dgm:cxn modelId="{32642B64-C202-4DC8-A526-374520AF20CD}" srcId="{98DD4327-438B-46B2-A5A9-2306223DB3D4}" destId="{3C342142-0137-4712-BF0E-C25F7ECE2C02}" srcOrd="0" destOrd="0" parTransId="{33B860F7-DC6C-4B8A-B113-96367C99889B}" sibTransId="{508B035F-DC1A-4F6E-B612-B606399FF1CD}"/>
    <dgm:cxn modelId="{9DA9CF6F-38C6-424A-BDB4-B3BD116B5FF3}" srcId="{15DED8FB-B86F-46AA-A393-D1F2B2F52F74}" destId="{A11A9345-225F-4CA4-BB6C-0AB079C5BD57}" srcOrd="1" destOrd="0" parTransId="{512435A9-FA65-4D4A-947E-C33CC64250EF}" sibTransId="{283D3634-1197-4B42-8021-E948AE3C6950}"/>
    <dgm:cxn modelId="{E3A59755-1343-42A8-9B4C-12FF8DFCAB00}" srcId="{C1784532-DE91-40D6-87CA-D140FF538D91}" destId="{02442155-E35F-42F5-BB88-9232ED574CFA}" srcOrd="0" destOrd="0" parTransId="{C08D5FDC-0E17-4779-8B59-E8A56B2A36CB}" sibTransId="{385AD3F0-F596-43A3-9F47-D904BA0612EB}"/>
    <dgm:cxn modelId="{88F81B6C-D9B8-4E14-91B5-CAF07B7FE659}" type="presOf" srcId="{7FB38300-47F0-4AB1-A8B3-010469FE4E4D}" destId="{BA68907A-7C66-4A32-B00E-F6E0E27D5F62}" srcOrd="0" destOrd="0" presId="urn:microsoft.com/office/officeart/2016/7/layout/HorizontalActionList"/>
    <dgm:cxn modelId="{90990B55-42AB-4844-9A0D-C91F6C99A10A}" type="presOf" srcId="{15DED8FB-B86F-46AA-A393-D1F2B2F52F74}" destId="{377F837C-93E5-4F8D-8E6D-0508531B0257}" srcOrd="0" destOrd="0" presId="urn:microsoft.com/office/officeart/2016/7/layout/HorizontalActionList"/>
    <dgm:cxn modelId="{F7417AFB-7830-41AA-A97B-EA4EA8B74B51}" type="presOf" srcId="{3C342142-0137-4712-BF0E-C25F7ECE2C02}" destId="{CD1962FE-2960-469A-AB8E-670A7658F40C}" srcOrd="0" destOrd="0" presId="urn:microsoft.com/office/officeart/2016/7/layout/HorizontalActionList"/>
    <dgm:cxn modelId="{905D06CE-CA87-446D-8B80-88C07E8B54FF}" type="presParOf" srcId="{377F837C-93E5-4F8D-8E6D-0508531B0257}" destId="{442F68D1-41AE-4F87-B95D-E825ABA5BE18}" srcOrd="0" destOrd="0" presId="urn:microsoft.com/office/officeart/2016/7/layout/HorizontalActionList"/>
    <dgm:cxn modelId="{B349FA1F-1F7A-4E5E-A2B8-2C56079937F0}" type="presParOf" srcId="{442F68D1-41AE-4F87-B95D-E825ABA5BE18}" destId="{86ACB340-7204-4C6E-BE8C-6994C3B7D602}" srcOrd="0" destOrd="0" presId="urn:microsoft.com/office/officeart/2016/7/layout/HorizontalActionList"/>
    <dgm:cxn modelId="{C99FF761-AC2A-44AA-8084-38BA42559F19}" type="presParOf" srcId="{442F68D1-41AE-4F87-B95D-E825ABA5BE18}" destId="{BF0C4751-9592-4B51-9BF1-EE67D5508225}" srcOrd="1" destOrd="0" presId="urn:microsoft.com/office/officeart/2016/7/layout/HorizontalActionList"/>
    <dgm:cxn modelId="{8E501763-00A6-4D33-9059-0F4FC5B531C9}" type="presParOf" srcId="{377F837C-93E5-4F8D-8E6D-0508531B0257}" destId="{C0E7261F-DCDD-4B2E-9450-83922AA399F2}" srcOrd="1" destOrd="0" presId="urn:microsoft.com/office/officeart/2016/7/layout/HorizontalActionList"/>
    <dgm:cxn modelId="{4CAA94AA-9167-46DB-8C9B-BF084DB6EFD6}" type="presParOf" srcId="{377F837C-93E5-4F8D-8E6D-0508531B0257}" destId="{E9F398E5-A3E5-4769-83D6-83EDC1FEC7BB}" srcOrd="2" destOrd="0" presId="urn:microsoft.com/office/officeart/2016/7/layout/HorizontalActionList"/>
    <dgm:cxn modelId="{4B5977AC-D6D3-4EAA-B986-6F58C8AD877B}" type="presParOf" srcId="{E9F398E5-A3E5-4769-83D6-83EDC1FEC7BB}" destId="{815619FB-69D4-486B-9AC4-2EC5C5184F70}" srcOrd="0" destOrd="0" presId="urn:microsoft.com/office/officeart/2016/7/layout/HorizontalActionList"/>
    <dgm:cxn modelId="{F143FF89-B182-4C19-848A-11E20DB995FC}" type="presParOf" srcId="{E9F398E5-A3E5-4769-83D6-83EDC1FEC7BB}" destId="{BA68907A-7C66-4A32-B00E-F6E0E27D5F62}" srcOrd="1" destOrd="0" presId="urn:microsoft.com/office/officeart/2016/7/layout/HorizontalActionList"/>
    <dgm:cxn modelId="{56D616AB-F18C-4850-9302-D8F3CACBC02E}" type="presParOf" srcId="{377F837C-93E5-4F8D-8E6D-0508531B0257}" destId="{80E81849-4D45-4DAB-BF3E-D7E5D4982E5A}" srcOrd="3" destOrd="0" presId="urn:microsoft.com/office/officeart/2016/7/layout/HorizontalActionList"/>
    <dgm:cxn modelId="{B613232E-98C2-4893-AF3A-C4A47814A859}" type="presParOf" srcId="{377F837C-93E5-4F8D-8E6D-0508531B0257}" destId="{94EABFE9-AA8C-4953-A1A9-37168724CA58}" srcOrd="4" destOrd="0" presId="urn:microsoft.com/office/officeart/2016/7/layout/HorizontalActionList"/>
    <dgm:cxn modelId="{764583C8-5756-4761-AC1D-06EFF09407BC}" type="presParOf" srcId="{94EABFE9-AA8C-4953-A1A9-37168724CA58}" destId="{588983EA-121B-42B7-9F16-3B53A83B81D8}" srcOrd="0" destOrd="0" presId="urn:microsoft.com/office/officeart/2016/7/layout/HorizontalActionList"/>
    <dgm:cxn modelId="{1ACA22BF-A08F-422C-AC7E-7F38CBB12E54}" type="presParOf" srcId="{94EABFE9-AA8C-4953-A1A9-37168724CA58}" destId="{CD1962FE-2960-469A-AB8E-670A7658F40C}" srcOrd="1" destOrd="0" presId="urn:microsoft.com/office/officeart/2016/7/layout/HorizontalActionList"/>
    <dgm:cxn modelId="{E178DF10-69D2-48A6-8D42-D78E167FF0B3}" type="presParOf" srcId="{377F837C-93E5-4F8D-8E6D-0508531B0257}" destId="{316DBF2C-68F1-4344-98E4-DAA66CC7D1FC}" srcOrd="5" destOrd="0" presId="urn:microsoft.com/office/officeart/2016/7/layout/HorizontalActionList"/>
    <dgm:cxn modelId="{CF8C946D-F10D-4B68-9CFF-F84891FECCC5}" type="presParOf" srcId="{377F837C-93E5-4F8D-8E6D-0508531B0257}" destId="{78E60232-3AD3-413C-B4BA-557739FDDC86}" srcOrd="6" destOrd="0" presId="urn:microsoft.com/office/officeart/2016/7/layout/HorizontalActionList"/>
    <dgm:cxn modelId="{4698D5D8-84B4-4CA8-A808-3A80B6182311}" type="presParOf" srcId="{78E60232-3AD3-413C-B4BA-557739FDDC86}" destId="{516B9648-8FC5-43CF-9645-28598DEB54A8}" srcOrd="0" destOrd="0" presId="urn:microsoft.com/office/officeart/2016/7/layout/HorizontalActionList"/>
    <dgm:cxn modelId="{F7E2E0D3-A1ED-43FF-A84B-0D0F9E0C0BB3}" type="presParOf" srcId="{78E60232-3AD3-413C-B4BA-557739FDDC86}" destId="{D0EEDF10-E778-4ED8-A398-A2977B42F69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9CD7D-36C5-4D05-A440-7710AE78BA4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0F5A168-19B4-4222-BC53-3659BFFD7F43}">
      <dgm:prSet/>
      <dgm:spPr/>
      <dgm:t>
        <a:bodyPr/>
        <a:lstStyle/>
        <a:p>
          <a:r>
            <a:rPr lang="en-US"/>
            <a:t>Practice</a:t>
          </a:r>
        </a:p>
      </dgm:t>
    </dgm:pt>
    <dgm:pt modelId="{D2D7D9E7-0BF0-4C7A-8E1D-B56F3B9CF550}" type="parTrans" cxnId="{BB8485F1-2DC3-4DAE-B0BE-E69416E3C80D}">
      <dgm:prSet/>
      <dgm:spPr/>
      <dgm:t>
        <a:bodyPr/>
        <a:lstStyle/>
        <a:p>
          <a:endParaRPr lang="en-US"/>
        </a:p>
      </dgm:t>
    </dgm:pt>
    <dgm:pt modelId="{D8C8B53A-2EC0-42AD-8DB4-07D416A2CD91}" type="sibTrans" cxnId="{BB8485F1-2DC3-4DAE-B0BE-E69416E3C80D}">
      <dgm:prSet/>
      <dgm:spPr/>
      <dgm:t>
        <a:bodyPr/>
        <a:lstStyle/>
        <a:p>
          <a:endParaRPr lang="en-US"/>
        </a:p>
      </dgm:t>
    </dgm:pt>
    <dgm:pt modelId="{8385060C-29C0-4282-A454-02F0CBE40DAA}">
      <dgm:prSet/>
      <dgm:spPr/>
      <dgm:t>
        <a:bodyPr/>
        <a:lstStyle/>
        <a:p>
          <a:r>
            <a:rPr lang="en-US" dirty="0"/>
            <a:t>Practice Area 1: New Development</a:t>
          </a:r>
        </a:p>
      </dgm:t>
    </dgm:pt>
    <dgm:pt modelId="{6A182064-E00B-45D2-9072-5F194C38490F}" type="parTrans" cxnId="{EA1AF367-188E-44B0-8781-E8050EEFAD9F}">
      <dgm:prSet/>
      <dgm:spPr/>
      <dgm:t>
        <a:bodyPr/>
        <a:lstStyle/>
        <a:p>
          <a:endParaRPr lang="en-US"/>
        </a:p>
      </dgm:t>
    </dgm:pt>
    <dgm:pt modelId="{8801F3AF-296F-4575-B4F9-B2AFE75F8D5A}" type="sibTrans" cxnId="{EA1AF367-188E-44B0-8781-E8050EEFAD9F}">
      <dgm:prSet/>
      <dgm:spPr/>
      <dgm:t>
        <a:bodyPr/>
        <a:lstStyle/>
        <a:p>
          <a:endParaRPr lang="en-US"/>
        </a:p>
      </dgm:t>
    </dgm:pt>
    <dgm:pt modelId="{3D762E1A-9E13-479F-96FA-CDDE6007475C}">
      <dgm:prSet/>
      <dgm:spPr/>
      <dgm:t>
        <a:bodyPr/>
        <a:lstStyle/>
        <a:p>
          <a:r>
            <a:rPr lang="en-US" dirty="0"/>
            <a:t>Measure: update development standards by January 1st every year</a:t>
          </a:r>
        </a:p>
      </dgm:t>
    </dgm:pt>
    <dgm:pt modelId="{18790CED-1D27-4268-884F-31AE7B7BB1FF}" type="parTrans" cxnId="{FF8DCBEF-B2E3-4017-98A1-1DB3DA185144}">
      <dgm:prSet/>
      <dgm:spPr/>
      <dgm:t>
        <a:bodyPr/>
        <a:lstStyle/>
        <a:p>
          <a:endParaRPr lang="en-US"/>
        </a:p>
      </dgm:t>
    </dgm:pt>
    <dgm:pt modelId="{FF366E18-CAFE-4359-9E62-CF0415FFA58B}" type="sibTrans" cxnId="{FF8DCBEF-B2E3-4017-98A1-1DB3DA185144}">
      <dgm:prSet/>
      <dgm:spPr/>
      <dgm:t>
        <a:bodyPr/>
        <a:lstStyle/>
        <a:p>
          <a:endParaRPr lang="en-US"/>
        </a:p>
      </dgm:t>
    </dgm:pt>
    <dgm:pt modelId="{E8E22706-9DB6-425E-AEE9-0D4A228DAA9F}">
      <dgm:prSet/>
      <dgm:spPr/>
      <dgm:t>
        <a:bodyPr/>
        <a:lstStyle/>
        <a:p>
          <a:r>
            <a:rPr lang="en-US" dirty="0"/>
            <a:t>Practice</a:t>
          </a:r>
        </a:p>
      </dgm:t>
    </dgm:pt>
    <dgm:pt modelId="{9563A162-76F4-4371-B24A-A1940BCA6AAE}" type="parTrans" cxnId="{E7EB8731-2016-4060-B521-A229308A997B}">
      <dgm:prSet/>
      <dgm:spPr/>
      <dgm:t>
        <a:bodyPr/>
        <a:lstStyle/>
        <a:p>
          <a:endParaRPr lang="en-US"/>
        </a:p>
      </dgm:t>
    </dgm:pt>
    <dgm:pt modelId="{506AAFA8-B600-4750-9351-B54E57F9D2C6}" type="sibTrans" cxnId="{E7EB8731-2016-4060-B521-A229308A997B}">
      <dgm:prSet/>
      <dgm:spPr/>
      <dgm:t>
        <a:bodyPr/>
        <a:lstStyle/>
        <a:p>
          <a:endParaRPr lang="en-US"/>
        </a:p>
      </dgm:t>
    </dgm:pt>
    <dgm:pt modelId="{E4AEF6CE-F180-43BB-93F0-61DA69FC2312}">
      <dgm:prSet/>
      <dgm:spPr/>
      <dgm:t>
        <a:bodyPr/>
        <a:lstStyle/>
        <a:p>
          <a:r>
            <a:rPr lang="en-US"/>
            <a:t>Practice Area 2: Capital Delivery</a:t>
          </a:r>
        </a:p>
      </dgm:t>
    </dgm:pt>
    <dgm:pt modelId="{651D584D-4840-4AD4-8B64-14D4800CFD37}" type="parTrans" cxnId="{18EE0FDB-6483-49E6-BE61-744A0C10C3D5}">
      <dgm:prSet/>
      <dgm:spPr/>
      <dgm:t>
        <a:bodyPr/>
        <a:lstStyle/>
        <a:p>
          <a:endParaRPr lang="en-US"/>
        </a:p>
      </dgm:t>
    </dgm:pt>
    <dgm:pt modelId="{3418E81F-CC23-4C74-ACFB-A87E57FB95E4}" type="sibTrans" cxnId="{18EE0FDB-6483-49E6-BE61-744A0C10C3D5}">
      <dgm:prSet/>
      <dgm:spPr/>
      <dgm:t>
        <a:bodyPr/>
        <a:lstStyle/>
        <a:p>
          <a:endParaRPr lang="en-US"/>
        </a:p>
      </dgm:t>
    </dgm:pt>
    <dgm:pt modelId="{D8ACFA73-FA1A-42C3-A2BE-55211D2B0534}">
      <dgm:prSet/>
      <dgm:spPr/>
      <dgm:t>
        <a:bodyPr/>
        <a:lstStyle/>
        <a:p>
          <a:r>
            <a:rPr lang="en-US" dirty="0"/>
            <a:t>Measure: schedule and budget compliance on a project level and overall level</a:t>
          </a:r>
        </a:p>
      </dgm:t>
    </dgm:pt>
    <dgm:pt modelId="{58997681-A932-4E12-AE48-5A26DDC46C71}" type="parTrans" cxnId="{A1E66D34-D647-48AF-AFF4-6087BC5322C6}">
      <dgm:prSet/>
      <dgm:spPr/>
      <dgm:t>
        <a:bodyPr/>
        <a:lstStyle/>
        <a:p>
          <a:endParaRPr lang="en-US"/>
        </a:p>
      </dgm:t>
    </dgm:pt>
    <dgm:pt modelId="{80B9E54D-3E5D-4E6C-A2F7-919DF23AFAE6}" type="sibTrans" cxnId="{A1E66D34-D647-48AF-AFF4-6087BC5322C6}">
      <dgm:prSet/>
      <dgm:spPr/>
      <dgm:t>
        <a:bodyPr/>
        <a:lstStyle/>
        <a:p>
          <a:endParaRPr lang="en-US"/>
        </a:p>
      </dgm:t>
    </dgm:pt>
    <dgm:pt modelId="{DBBDE42F-0CA2-4B8D-A703-0A27F4406E41}">
      <dgm:prSet/>
      <dgm:spPr/>
      <dgm:t>
        <a:bodyPr/>
        <a:lstStyle/>
        <a:p>
          <a:r>
            <a:rPr lang="en-US" dirty="0"/>
            <a:t>Measure: Human capital efficiency to deliver</a:t>
          </a:r>
        </a:p>
      </dgm:t>
    </dgm:pt>
    <dgm:pt modelId="{33983F55-580F-498F-8E47-DD9643BADD02}" type="parTrans" cxnId="{70F05568-3349-4A15-8794-7717A56E3F3F}">
      <dgm:prSet/>
      <dgm:spPr/>
      <dgm:t>
        <a:bodyPr/>
        <a:lstStyle/>
        <a:p>
          <a:endParaRPr lang="en-US"/>
        </a:p>
      </dgm:t>
    </dgm:pt>
    <dgm:pt modelId="{BACEC1C2-58AD-4CAC-9D87-31B6E187E019}" type="sibTrans" cxnId="{70F05568-3349-4A15-8794-7717A56E3F3F}">
      <dgm:prSet/>
      <dgm:spPr/>
      <dgm:t>
        <a:bodyPr/>
        <a:lstStyle/>
        <a:p>
          <a:endParaRPr lang="en-US"/>
        </a:p>
      </dgm:t>
    </dgm:pt>
    <dgm:pt modelId="{19CD3C1C-8FEC-4D1E-BAB0-834F976AF832}">
      <dgm:prSet/>
      <dgm:spPr/>
      <dgm:t>
        <a:bodyPr/>
        <a:lstStyle/>
        <a:p>
          <a:r>
            <a:rPr lang="en-US"/>
            <a:t>Practice</a:t>
          </a:r>
        </a:p>
      </dgm:t>
    </dgm:pt>
    <dgm:pt modelId="{0D2ED9A7-8BDB-4170-BB5D-280DB37DE525}" type="parTrans" cxnId="{62B3DF79-CC19-4340-8CED-3E4A01079A49}">
      <dgm:prSet/>
      <dgm:spPr/>
      <dgm:t>
        <a:bodyPr/>
        <a:lstStyle/>
        <a:p>
          <a:endParaRPr lang="en-US"/>
        </a:p>
      </dgm:t>
    </dgm:pt>
    <dgm:pt modelId="{05CF1600-65DA-4B2F-86DE-E003D01C715E}" type="sibTrans" cxnId="{62B3DF79-CC19-4340-8CED-3E4A01079A49}">
      <dgm:prSet/>
      <dgm:spPr/>
      <dgm:t>
        <a:bodyPr/>
        <a:lstStyle/>
        <a:p>
          <a:endParaRPr lang="en-US"/>
        </a:p>
      </dgm:t>
    </dgm:pt>
    <dgm:pt modelId="{787DD78A-0FFD-49D9-B227-3F5AEF3E26E7}">
      <dgm:prSet/>
      <dgm:spPr/>
      <dgm:t>
        <a:bodyPr/>
        <a:lstStyle/>
        <a:p>
          <a:r>
            <a:rPr lang="en-US"/>
            <a:t>Practice Area 3: Asset Management</a:t>
          </a:r>
        </a:p>
      </dgm:t>
    </dgm:pt>
    <dgm:pt modelId="{661FA66A-457F-451E-8CDF-090BEF124DF3}" type="parTrans" cxnId="{7332A056-F675-44FA-804D-F722F4A0BE2E}">
      <dgm:prSet/>
      <dgm:spPr/>
      <dgm:t>
        <a:bodyPr/>
        <a:lstStyle/>
        <a:p>
          <a:endParaRPr lang="en-US"/>
        </a:p>
      </dgm:t>
    </dgm:pt>
    <dgm:pt modelId="{2E2991EE-91B1-4678-9C8C-6BE5EF2D147C}" type="sibTrans" cxnId="{7332A056-F675-44FA-804D-F722F4A0BE2E}">
      <dgm:prSet/>
      <dgm:spPr/>
      <dgm:t>
        <a:bodyPr/>
        <a:lstStyle/>
        <a:p>
          <a:endParaRPr lang="en-US"/>
        </a:p>
      </dgm:t>
    </dgm:pt>
    <dgm:pt modelId="{65449A48-08AC-4923-9EA3-2DC7F85A63C8}">
      <dgm:prSet/>
      <dgm:spPr/>
      <dgm:t>
        <a:bodyPr/>
        <a:lstStyle/>
        <a:p>
          <a:r>
            <a:rPr lang="en-US"/>
            <a:t>Measure: fixed assets to be inventoried and plan for R&amp;R in place</a:t>
          </a:r>
        </a:p>
      </dgm:t>
    </dgm:pt>
    <dgm:pt modelId="{29567910-9722-4787-AA91-51DF154BF440}" type="parTrans" cxnId="{63C15C9E-49FC-4267-9FB8-515297D5B5EB}">
      <dgm:prSet/>
      <dgm:spPr/>
      <dgm:t>
        <a:bodyPr/>
        <a:lstStyle/>
        <a:p>
          <a:endParaRPr lang="en-US"/>
        </a:p>
      </dgm:t>
    </dgm:pt>
    <dgm:pt modelId="{C098AF17-2DC4-4DA3-A189-90C1F3870508}" type="sibTrans" cxnId="{63C15C9E-49FC-4267-9FB8-515297D5B5EB}">
      <dgm:prSet/>
      <dgm:spPr/>
      <dgm:t>
        <a:bodyPr/>
        <a:lstStyle/>
        <a:p>
          <a:endParaRPr lang="en-US"/>
        </a:p>
      </dgm:t>
    </dgm:pt>
    <dgm:pt modelId="{5109D7CF-77BE-4225-A101-C4D37C80055E}">
      <dgm:prSet/>
      <dgm:spPr/>
      <dgm:t>
        <a:bodyPr/>
        <a:lstStyle/>
        <a:p>
          <a:r>
            <a:rPr lang="en-US" dirty="0"/>
            <a:t>Measure: assets with moving parts to include programmatic preventive maintenance (CMMS)</a:t>
          </a:r>
        </a:p>
      </dgm:t>
    </dgm:pt>
    <dgm:pt modelId="{BB0E5971-E5C4-40D8-8F70-8C8B874A50AD}" type="parTrans" cxnId="{73FA2D69-3517-4424-8E92-DBDD0A7AE64A}">
      <dgm:prSet/>
      <dgm:spPr/>
      <dgm:t>
        <a:bodyPr/>
        <a:lstStyle/>
        <a:p>
          <a:endParaRPr lang="en-US"/>
        </a:p>
      </dgm:t>
    </dgm:pt>
    <dgm:pt modelId="{96C29E85-D5B1-4A68-886C-D6F28BDBDAB8}" type="sibTrans" cxnId="{73FA2D69-3517-4424-8E92-DBDD0A7AE64A}">
      <dgm:prSet/>
      <dgm:spPr/>
      <dgm:t>
        <a:bodyPr/>
        <a:lstStyle/>
        <a:p>
          <a:endParaRPr lang="en-US"/>
        </a:p>
      </dgm:t>
    </dgm:pt>
    <dgm:pt modelId="{C026CD64-1224-407A-8696-844F040F8142}" type="pres">
      <dgm:prSet presAssocID="{F869CD7D-36C5-4D05-A440-7710AE78BA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2CDCC-1EA7-4343-AA7F-ECA146E03F02}" type="pres">
      <dgm:prSet presAssocID="{19CD3C1C-8FEC-4D1E-BAB0-834F976AF832}" presName="boxAndChildren" presStyleCnt="0"/>
      <dgm:spPr/>
    </dgm:pt>
    <dgm:pt modelId="{8B50CB13-D32B-4D81-9B94-6AD220F92408}" type="pres">
      <dgm:prSet presAssocID="{19CD3C1C-8FEC-4D1E-BAB0-834F976AF832}" presName="parentTextBox" presStyleLbl="alignNode1" presStyleIdx="0" presStyleCnt="3"/>
      <dgm:spPr/>
      <dgm:t>
        <a:bodyPr/>
        <a:lstStyle/>
        <a:p>
          <a:endParaRPr lang="en-US"/>
        </a:p>
      </dgm:t>
    </dgm:pt>
    <dgm:pt modelId="{9052F7B6-8D40-49B9-B862-352B8C69BFB6}" type="pres">
      <dgm:prSet presAssocID="{19CD3C1C-8FEC-4D1E-BAB0-834F976AF832}" presName="descendantBox" presStyleLbl="bgAccFollowNode1" presStyleIdx="0" presStyleCnt="3"/>
      <dgm:spPr/>
      <dgm:t>
        <a:bodyPr/>
        <a:lstStyle/>
        <a:p>
          <a:endParaRPr lang="en-US"/>
        </a:p>
      </dgm:t>
    </dgm:pt>
    <dgm:pt modelId="{FE8FBA9A-73AE-45E1-9407-A847332C0BAB}" type="pres">
      <dgm:prSet presAssocID="{506AAFA8-B600-4750-9351-B54E57F9D2C6}" presName="sp" presStyleCnt="0"/>
      <dgm:spPr/>
    </dgm:pt>
    <dgm:pt modelId="{4C317C6D-8495-4FB1-A843-0B0AFB7D5BDF}" type="pres">
      <dgm:prSet presAssocID="{E8E22706-9DB6-425E-AEE9-0D4A228DAA9F}" presName="arrowAndChildren" presStyleCnt="0"/>
      <dgm:spPr/>
    </dgm:pt>
    <dgm:pt modelId="{4FCD5AF5-4D68-4D14-A269-039238283BF8}" type="pres">
      <dgm:prSet presAssocID="{E8E22706-9DB6-425E-AEE9-0D4A228DAA9F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EE401C4-93EB-4B5E-B16C-ED206853996A}" type="pres">
      <dgm:prSet presAssocID="{E8E22706-9DB6-425E-AEE9-0D4A228DAA9F}" presName="arrow" presStyleLbl="alignNode1" presStyleIdx="1" presStyleCnt="3"/>
      <dgm:spPr/>
      <dgm:t>
        <a:bodyPr/>
        <a:lstStyle/>
        <a:p>
          <a:endParaRPr lang="en-US"/>
        </a:p>
      </dgm:t>
    </dgm:pt>
    <dgm:pt modelId="{96C8C887-BC47-441A-990F-58FEC3483B40}" type="pres">
      <dgm:prSet presAssocID="{E8E22706-9DB6-425E-AEE9-0D4A228DAA9F}" presName="descendantArrow" presStyleLbl="bgAccFollowNode1" presStyleIdx="1" presStyleCnt="3" custLinFactNeighborX="1104"/>
      <dgm:spPr/>
      <dgm:t>
        <a:bodyPr/>
        <a:lstStyle/>
        <a:p>
          <a:endParaRPr lang="en-US"/>
        </a:p>
      </dgm:t>
    </dgm:pt>
    <dgm:pt modelId="{DFBD8A49-4426-4654-A0AE-A07CFEAAAC8A}" type="pres">
      <dgm:prSet presAssocID="{D8C8B53A-2EC0-42AD-8DB4-07D416A2CD91}" presName="sp" presStyleCnt="0"/>
      <dgm:spPr/>
    </dgm:pt>
    <dgm:pt modelId="{7896E692-4F33-45D6-B049-A1191BD6ECA2}" type="pres">
      <dgm:prSet presAssocID="{E0F5A168-19B4-4222-BC53-3659BFFD7F43}" presName="arrowAndChildren" presStyleCnt="0"/>
      <dgm:spPr/>
    </dgm:pt>
    <dgm:pt modelId="{E6B9CBBB-5B86-4DBA-A9EC-17BDE3BF084C}" type="pres">
      <dgm:prSet presAssocID="{E0F5A168-19B4-4222-BC53-3659BFFD7F4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AA1FB2D1-CB98-41B6-8B99-5EE79700DFED}" type="pres">
      <dgm:prSet presAssocID="{E0F5A168-19B4-4222-BC53-3659BFFD7F43}" presName="arrow" presStyleLbl="alignNode1" presStyleIdx="2" presStyleCnt="3"/>
      <dgm:spPr/>
      <dgm:t>
        <a:bodyPr/>
        <a:lstStyle/>
        <a:p>
          <a:endParaRPr lang="en-US"/>
        </a:p>
      </dgm:t>
    </dgm:pt>
    <dgm:pt modelId="{FE8F0F5C-DF8E-4CE9-ACA0-A1567FFF9BB1}" type="pres">
      <dgm:prSet presAssocID="{E0F5A168-19B4-4222-BC53-3659BFFD7F43}" presName="descendantArrow" presStyleLbl="bgAccFollowNode1" presStyleIdx="2" presStyleCnt="3"/>
      <dgm:spPr/>
      <dgm:t>
        <a:bodyPr/>
        <a:lstStyle/>
        <a:p>
          <a:endParaRPr lang="en-US"/>
        </a:p>
      </dgm:t>
    </dgm:pt>
  </dgm:ptLst>
  <dgm:cxnLst>
    <dgm:cxn modelId="{6C336023-72AA-4CA1-9E6E-84898D2C200C}" type="presOf" srcId="{5109D7CF-77BE-4225-A101-C4D37C80055E}" destId="{9052F7B6-8D40-49B9-B862-352B8C69BFB6}" srcOrd="0" destOrd="2" presId="urn:microsoft.com/office/officeart/2016/7/layout/VerticalDownArrowProcess"/>
    <dgm:cxn modelId="{5E304B99-3436-4A40-82D4-3A4A96712F1B}" type="presOf" srcId="{F869CD7D-36C5-4D05-A440-7710AE78BA41}" destId="{C026CD64-1224-407A-8696-844F040F8142}" srcOrd="0" destOrd="0" presId="urn:microsoft.com/office/officeart/2016/7/layout/VerticalDownArrowProcess"/>
    <dgm:cxn modelId="{18EE0FDB-6483-49E6-BE61-744A0C10C3D5}" srcId="{E8E22706-9DB6-425E-AEE9-0D4A228DAA9F}" destId="{E4AEF6CE-F180-43BB-93F0-61DA69FC2312}" srcOrd="0" destOrd="0" parTransId="{651D584D-4840-4AD4-8B64-14D4800CFD37}" sibTransId="{3418E81F-CC23-4C74-ACFB-A87E57FB95E4}"/>
    <dgm:cxn modelId="{61977670-D285-4C1B-90DA-1FAA6BC27696}" type="presOf" srcId="{E0F5A168-19B4-4222-BC53-3659BFFD7F43}" destId="{E6B9CBBB-5B86-4DBA-A9EC-17BDE3BF084C}" srcOrd="0" destOrd="0" presId="urn:microsoft.com/office/officeart/2016/7/layout/VerticalDownArrowProcess"/>
    <dgm:cxn modelId="{73FA2D69-3517-4424-8E92-DBDD0A7AE64A}" srcId="{787DD78A-0FFD-49D9-B227-3F5AEF3E26E7}" destId="{5109D7CF-77BE-4225-A101-C4D37C80055E}" srcOrd="1" destOrd="0" parTransId="{BB0E5971-E5C4-40D8-8F70-8C8B874A50AD}" sibTransId="{96C29E85-D5B1-4A68-886C-D6F28BDBDAB8}"/>
    <dgm:cxn modelId="{DF1F129E-5765-4BDD-ADC9-18FAE8ED4367}" type="presOf" srcId="{787DD78A-0FFD-49D9-B227-3F5AEF3E26E7}" destId="{9052F7B6-8D40-49B9-B862-352B8C69BFB6}" srcOrd="0" destOrd="0" presId="urn:microsoft.com/office/officeart/2016/7/layout/VerticalDownArrowProcess"/>
    <dgm:cxn modelId="{2836D23F-DCBD-4E24-AE0E-A82515209AD2}" type="presOf" srcId="{3D762E1A-9E13-479F-96FA-CDDE6007475C}" destId="{FE8F0F5C-DF8E-4CE9-ACA0-A1567FFF9BB1}" srcOrd="0" destOrd="1" presId="urn:microsoft.com/office/officeart/2016/7/layout/VerticalDownArrowProcess"/>
    <dgm:cxn modelId="{B8071A59-433C-424E-9F6E-10650CCCAE2A}" type="presOf" srcId="{D8ACFA73-FA1A-42C3-A2BE-55211D2B0534}" destId="{96C8C887-BC47-441A-990F-58FEC3483B40}" srcOrd="0" destOrd="1" presId="urn:microsoft.com/office/officeart/2016/7/layout/VerticalDownArrowProcess"/>
    <dgm:cxn modelId="{0E413D1F-4C3B-4011-88A8-9C8F8C7FA8B6}" type="presOf" srcId="{8385060C-29C0-4282-A454-02F0CBE40DAA}" destId="{FE8F0F5C-DF8E-4CE9-ACA0-A1567FFF9BB1}" srcOrd="0" destOrd="0" presId="urn:microsoft.com/office/officeart/2016/7/layout/VerticalDownArrowProcess"/>
    <dgm:cxn modelId="{A7043F06-BADF-43EE-AA4B-E1FE4AAB4D0E}" type="presOf" srcId="{DBBDE42F-0CA2-4B8D-A703-0A27F4406E41}" destId="{96C8C887-BC47-441A-990F-58FEC3483B40}" srcOrd="0" destOrd="2" presId="urn:microsoft.com/office/officeart/2016/7/layout/VerticalDownArrowProcess"/>
    <dgm:cxn modelId="{14FED7F3-9C6C-4AD1-B20E-14D7FF43A696}" type="presOf" srcId="{E4AEF6CE-F180-43BB-93F0-61DA69FC2312}" destId="{96C8C887-BC47-441A-990F-58FEC3483B40}" srcOrd="0" destOrd="0" presId="urn:microsoft.com/office/officeart/2016/7/layout/VerticalDownArrowProcess"/>
    <dgm:cxn modelId="{A1E66D34-D647-48AF-AFF4-6087BC5322C6}" srcId="{E4AEF6CE-F180-43BB-93F0-61DA69FC2312}" destId="{D8ACFA73-FA1A-42C3-A2BE-55211D2B0534}" srcOrd="0" destOrd="0" parTransId="{58997681-A932-4E12-AE48-5A26DDC46C71}" sibTransId="{80B9E54D-3E5D-4E6C-A2F7-919DF23AFAE6}"/>
    <dgm:cxn modelId="{3F10738A-5705-47B0-BE3F-E87B0C444DDC}" type="presOf" srcId="{19CD3C1C-8FEC-4D1E-BAB0-834F976AF832}" destId="{8B50CB13-D32B-4D81-9B94-6AD220F92408}" srcOrd="0" destOrd="0" presId="urn:microsoft.com/office/officeart/2016/7/layout/VerticalDownArrowProcess"/>
    <dgm:cxn modelId="{E7EB8731-2016-4060-B521-A229308A997B}" srcId="{F869CD7D-36C5-4D05-A440-7710AE78BA41}" destId="{E8E22706-9DB6-425E-AEE9-0D4A228DAA9F}" srcOrd="1" destOrd="0" parTransId="{9563A162-76F4-4371-B24A-A1940BCA6AAE}" sibTransId="{506AAFA8-B600-4750-9351-B54E57F9D2C6}"/>
    <dgm:cxn modelId="{C8989349-71A7-42BE-8A2E-C80FBD14E2B5}" type="presOf" srcId="{E0F5A168-19B4-4222-BC53-3659BFFD7F43}" destId="{AA1FB2D1-CB98-41B6-8B99-5EE79700DFED}" srcOrd="1" destOrd="0" presId="urn:microsoft.com/office/officeart/2016/7/layout/VerticalDownArrowProcess"/>
    <dgm:cxn modelId="{FF8DCBEF-B2E3-4017-98A1-1DB3DA185144}" srcId="{8385060C-29C0-4282-A454-02F0CBE40DAA}" destId="{3D762E1A-9E13-479F-96FA-CDDE6007475C}" srcOrd="0" destOrd="0" parTransId="{18790CED-1D27-4268-884F-31AE7B7BB1FF}" sibTransId="{FF366E18-CAFE-4359-9E62-CF0415FFA58B}"/>
    <dgm:cxn modelId="{7332A056-F675-44FA-804D-F722F4A0BE2E}" srcId="{19CD3C1C-8FEC-4D1E-BAB0-834F976AF832}" destId="{787DD78A-0FFD-49D9-B227-3F5AEF3E26E7}" srcOrd="0" destOrd="0" parTransId="{661FA66A-457F-451E-8CDF-090BEF124DF3}" sibTransId="{2E2991EE-91B1-4678-9C8C-6BE5EF2D147C}"/>
    <dgm:cxn modelId="{A5945CD8-E320-4002-A3BC-BA542ECDE93D}" type="presOf" srcId="{E8E22706-9DB6-425E-AEE9-0D4A228DAA9F}" destId="{6EE401C4-93EB-4B5E-B16C-ED206853996A}" srcOrd="1" destOrd="0" presId="urn:microsoft.com/office/officeart/2016/7/layout/VerticalDownArrowProcess"/>
    <dgm:cxn modelId="{62B3DF79-CC19-4340-8CED-3E4A01079A49}" srcId="{F869CD7D-36C5-4D05-A440-7710AE78BA41}" destId="{19CD3C1C-8FEC-4D1E-BAB0-834F976AF832}" srcOrd="2" destOrd="0" parTransId="{0D2ED9A7-8BDB-4170-BB5D-280DB37DE525}" sibTransId="{05CF1600-65DA-4B2F-86DE-E003D01C715E}"/>
    <dgm:cxn modelId="{115F876B-777F-492E-90AF-C3C596C707F1}" type="presOf" srcId="{E8E22706-9DB6-425E-AEE9-0D4A228DAA9F}" destId="{4FCD5AF5-4D68-4D14-A269-039238283BF8}" srcOrd="0" destOrd="0" presId="urn:microsoft.com/office/officeart/2016/7/layout/VerticalDownArrowProcess"/>
    <dgm:cxn modelId="{1C04C653-0F95-4AA0-AC82-E10EBE175181}" type="presOf" srcId="{65449A48-08AC-4923-9EA3-2DC7F85A63C8}" destId="{9052F7B6-8D40-49B9-B862-352B8C69BFB6}" srcOrd="0" destOrd="1" presId="urn:microsoft.com/office/officeart/2016/7/layout/VerticalDownArrowProcess"/>
    <dgm:cxn modelId="{BB8485F1-2DC3-4DAE-B0BE-E69416E3C80D}" srcId="{F869CD7D-36C5-4D05-A440-7710AE78BA41}" destId="{E0F5A168-19B4-4222-BC53-3659BFFD7F43}" srcOrd="0" destOrd="0" parTransId="{D2D7D9E7-0BF0-4C7A-8E1D-B56F3B9CF550}" sibTransId="{D8C8B53A-2EC0-42AD-8DB4-07D416A2CD91}"/>
    <dgm:cxn modelId="{63C15C9E-49FC-4267-9FB8-515297D5B5EB}" srcId="{787DD78A-0FFD-49D9-B227-3F5AEF3E26E7}" destId="{65449A48-08AC-4923-9EA3-2DC7F85A63C8}" srcOrd="0" destOrd="0" parTransId="{29567910-9722-4787-AA91-51DF154BF440}" sibTransId="{C098AF17-2DC4-4DA3-A189-90C1F3870508}"/>
    <dgm:cxn modelId="{70F05568-3349-4A15-8794-7717A56E3F3F}" srcId="{E4AEF6CE-F180-43BB-93F0-61DA69FC2312}" destId="{DBBDE42F-0CA2-4B8D-A703-0A27F4406E41}" srcOrd="1" destOrd="0" parTransId="{33983F55-580F-498F-8E47-DD9643BADD02}" sibTransId="{BACEC1C2-58AD-4CAC-9D87-31B6E187E019}"/>
    <dgm:cxn modelId="{EA1AF367-188E-44B0-8781-E8050EEFAD9F}" srcId="{E0F5A168-19B4-4222-BC53-3659BFFD7F43}" destId="{8385060C-29C0-4282-A454-02F0CBE40DAA}" srcOrd="0" destOrd="0" parTransId="{6A182064-E00B-45D2-9072-5F194C38490F}" sibTransId="{8801F3AF-296F-4575-B4F9-B2AFE75F8D5A}"/>
    <dgm:cxn modelId="{D0DEC9AE-BB24-434A-8CE9-FBA3B86D7E7A}" type="presParOf" srcId="{C026CD64-1224-407A-8696-844F040F8142}" destId="{46D2CDCC-1EA7-4343-AA7F-ECA146E03F02}" srcOrd="0" destOrd="0" presId="urn:microsoft.com/office/officeart/2016/7/layout/VerticalDownArrowProcess"/>
    <dgm:cxn modelId="{53BDDB1A-7BF1-4DF7-B622-444ED8B2C911}" type="presParOf" srcId="{46D2CDCC-1EA7-4343-AA7F-ECA146E03F02}" destId="{8B50CB13-D32B-4D81-9B94-6AD220F92408}" srcOrd="0" destOrd="0" presId="urn:microsoft.com/office/officeart/2016/7/layout/VerticalDownArrowProcess"/>
    <dgm:cxn modelId="{723A7767-5BCC-4D64-9A4E-7870DE4B5A28}" type="presParOf" srcId="{46D2CDCC-1EA7-4343-AA7F-ECA146E03F02}" destId="{9052F7B6-8D40-49B9-B862-352B8C69BFB6}" srcOrd="1" destOrd="0" presId="urn:microsoft.com/office/officeart/2016/7/layout/VerticalDownArrowProcess"/>
    <dgm:cxn modelId="{51D3AD80-0FC6-4054-9F32-E90DB41F53CE}" type="presParOf" srcId="{C026CD64-1224-407A-8696-844F040F8142}" destId="{FE8FBA9A-73AE-45E1-9407-A847332C0BAB}" srcOrd="1" destOrd="0" presId="urn:microsoft.com/office/officeart/2016/7/layout/VerticalDownArrowProcess"/>
    <dgm:cxn modelId="{47FDD123-808D-44BD-8393-41AE818156CC}" type="presParOf" srcId="{C026CD64-1224-407A-8696-844F040F8142}" destId="{4C317C6D-8495-4FB1-A843-0B0AFB7D5BDF}" srcOrd="2" destOrd="0" presId="urn:microsoft.com/office/officeart/2016/7/layout/VerticalDownArrowProcess"/>
    <dgm:cxn modelId="{D5C1E08A-EDB2-4B10-88E0-DC15DF536081}" type="presParOf" srcId="{4C317C6D-8495-4FB1-A843-0B0AFB7D5BDF}" destId="{4FCD5AF5-4D68-4D14-A269-039238283BF8}" srcOrd="0" destOrd="0" presId="urn:microsoft.com/office/officeart/2016/7/layout/VerticalDownArrowProcess"/>
    <dgm:cxn modelId="{A96D1725-98A5-4B82-921F-BEE3D94E2914}" type="presParOf" srcId="{4C317C6D-8495-4FB1-A843-0B0AFB7D5BDF}" destId="{6EE401C4-93EB-4B5E-B16C-ED206853996A}" srcOrd="1" destOrd="0" presId="urn:microsoft.com/office/officeart/2016/7/layout/VerticalDownArrowProcess"/>
    <dgm:cxn modelId="{E257258D-E5B3-4320-A1E8-797730EF8CDE}" type="presParOf" srcId="{4C317C6D-8495-4FB1-A843-0B0AFB7D5BDF}" destId="{96C8C887-BC47-441A-990F-58FEC3483B40}" srcOrd="2" destOrd="0" presId="urn:microsoft.com/office/officeart/2016/7/layout/VerticalDownArrowProcess"/>
    <dgm:cxn modelId="{A09617B9-3D24-48F8-B4F4-EE25DF608857}" type="presParOf" srcId="{C026CD64-1224-407A-8696-844F040F8142}" destId="{DFBD8A49-4426-4654-A0AE-A07CFEAAAC8A}" srcOrd="3" destOrd="0" presId="urn:microsoft.com/office/officeart/2016/7/layout/VerticalDownArrowProcess"/>
    <dgm:cxn modelId="{8C7760B3-7275-4DD3-8693-E3D3A1084A1B}" type="presParOf" srcId="{C026CD64-1224-407A-8696-844F040F8142}" destId="{7896E692-4F33-45D6-B049-A1191BD6ECA2}" srcOrd="4" destOrd="0" presId="urn:microsoft.com/office/officeart/2016/7/layout/VerticalDownArrowProcess"/>
    <dgm:cxn modelId="{3713F01A-F152-4E07-8B01-1EFEDEEF535B}" type="presParOf" srcId="{7896E692-4F33-45D6-B049-A1191BD6ECA2}" destId="{E6B9CBBB-5B86-4DBA-A9EC-17BDE3BF084C}" srcOrd="0" destOrd="0" presId="urn:microsoft.com/office/officeart/2016/7/layout/VerticalDownArrowProcess"/>
    <dgm:cxn modelId="{D0E78A0D-77FB-4662-89B4-C209D21B0CE2}" type="presParOf" srcId="{7896E692-4F33-45D6-B049-A1191BD6ECA2}" destId="{AA1FB2D1-CB98-41B6-8B99-5EE79700DFED}" srcOrd="1" destOrd="0" presId="urn:microsoft.com/office/officeart/2016/7/layout/VerticalDownArrowProcess"/>
    <dgm:cxn modelId="{443E7778-D366-4494-B614-BD859FD6FA6D}" type="presParOf" srcId="{7896E692-4F33-45D6-B049-A1191BD6ECA2}" destId="{FE8F0F5C-DF8E-4CE9-ACA0-A1567FFF9BB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99DA8-1A91-4605-850B-51070F3C3AF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38CE498-5F08-44BB-B7F1-3C7FF65E1554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4400" dirty="0"/>
            <a:t>Strategies</a:t>
          </a:r>
        </a:p>
      </dgm:t>
    </dgm:pt>
    <dgm:pt modelId="{9049991C-32B1-4159-85E1-1580687CB4AC}" type="parTrans" cxnId="{93BDC264-29BB-44CD-9ACE-D11291E7A373}">
      <dgm:prSet/>
      <dgm:spPr/>
      <dgm:t>
        <a:bodyPr/>
        <a:lstStyle/>
        <a:p>
          <a:endParaRPr lang="en-US"/>
        </a:p>
      </dgm:t>
    </dgm:pt>
    <dgm:pt modelId="{94E9DF2D-BBEE-4AAD-A010-7E66581F1DDB}" type="sibTrans" cxnId="{93BDC264-29BB-44CD-9ACE-D11291E7A373}">
      <dgm:prSet/>
      <dgm:spPr/>
      <dgm:t>
        <a:bodyPr/>
        <a:lstStyle/>
        <a:p>
          <a:endParaRPr lang="en-US"/>
        </a:p>
      </dgm:t>
    </dgm:pt>
    <dgm:pt modelId="{F966844F-4A9E-43D2-8E05-D1778712BFEA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400" dirty="0"/>
            <a:t>Goals and Objectives</a:t>
          </a:r>
        </a:p>
      </dgm:t>
    </dgm:pt>
    <dgm:pt modelId="{10C84F82-C280-44F0-9AD0-6F8C97F67043}" type="parTrans" cxnId="{BDFE117F-F88A-4E87-B204-6B5AA4B5C639}">
      <dgm:prSet/>
      <dgm:spPr/>
      <dgm:t>
        <a:bodyPr/>
        <a:lstStyle/>
        <a:p>
          <a:endParaRPr lang="en-US"/>
        </a:p>
      </dgm:t>
    </dgm:pt>
    <dgm:pt modelId="{5A29CDEE-CA51-4823-B341-12337199863D}" type="sibTrans" cxnId="{BDFE117F-F88A-4E87-B204-6B5AA4B5C639}">
      <dgm:prSet/>
      <dgm:spPr/>
      <dgm:t>
        <a:bodyPr/>
        <a:lstStyle/>
        <a:p>
          <a:endParaRPr lang="en-US"/>
        </a:p>
      </dgm:t>
    </dgm:pt>
    <dgm:pt modelId="{23C628F2-9893-48BD-961A-29727DE95999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000" dirty="0"/>
            <a:t>Metrics</a:t>
          </a:r>
          <a:endParaRPr lang="en-US" sz="3600" dirty="0"/>
        </a:p>
      </dgm:t>
    </dgm:pt>
    <dgm:pt modelId="{ED8BC24B-7E96-42D7-B188-8CA045D0E942}" type="parTrans" cxnId="{9604E9C4-16E5-4F60-93CD-6C85E05EE43F}">
      <dgm:prSet/>
      <dgm:spPr/>
      <dgm:t>
        <a:bodyPr/>
        <a:lstStyle/>
        <a:p>
          <a:endParaRPr lang="en-US"/>
        </a:p>
      </dgm:t>
    </dgm:pt>
    <dgm:pt modelId="{E6CF2D49-EED6-4B4F-A2D7-169F30FF5721}" type="sibTrans" cxnId="{9604E9C4-16E5-4F60-93CD-6C85E05EE43F}">
      <dgm:prSet/>
      <dgm:spPr/>
      <dgm:t>
        <a:bodyPr/>
        <a:lstStyle/>
        <a:p>
          <a:endParaRPr lang="en-US"/>
        </a:p>
      </dgm:t>
    </dgm:pt>
    <dgm:pt modelId="{F5D81585-5529-4D23-B5BE-EA5B25F5DB6B}" type="pres">
      <dgm:prSet presAssocID="{07299DA8-1A91-4605-850B-51070F3C3AF3}" presName="Name0" presStyleCnt="0">
        <dgm:presLayoutVars>
          <dgm:dir/>
          <dgm:animLvl val="lvl"/>
          <dgm:resizeHandles val="exact"/>
        </dgm:presLayoutVars>
      </dgm:prSet>
      <dgm:spPr/>
    </dgm:pt>
    <dgm:pt modelId="{4DD96FAE-9E37-4EF5-8455-0207D91D332F}" type="pres">
      <dgm:prSet presAssocID="{938CE498-5F08-44BB-B7F1-3C7FF65E1554}" presName="Name8" presStyleCnt="0"/>
      <dgm:spPr/>
    </dgm:pt>
    <dgm:pt modelId="{12F9084A-55B2-4CCC-B8C0-B48BB0814A41}" type="pres">
      <dgm:prSet presAssocID="{938CE498-5F08-44BB-B7F1-3C7FF65E1554}" presName="level" presStyleLbl="node1" presStyleIdx="0" presStyleCnt="3" custScaleY="48438" custLinFactNeighborX="548" custLinFactNeighborY="-2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65475-B9E5-42C9-83D2-6AAF7B30DAC4}" type="pres">
      <dgm:prSet presAssocID="{938CE498-5F08-44BB-B7F1-3C7FF65E15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C32F8-E67C-4B7D-B6B0-7C954A8E44EA}" type="pres">
      <dgm:prSet presAssocID="{F966844F-4A9E-43D2-8E05-D1778712BFEA}" presName="Name8" presStyleCnt="0"/>
      <dgm:spPr/>
    </dgm:pt>
    <dgm:pt modelId="{12545731-EFBA-42E4-A244-31471E4A1573}" type="pres">
      <dgm:prSet presAssocID="{F966844F-4A9E-43D2-8E05-D1778712BFEA}" presName="level" presStyleLbl="node1" presStyleIdx="1" presStyleCnt="3" custScaleY="43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28C6B-3AED-42EE-9392-178A7CC8E289}" type="pres">
      <dgm:prSet presAssocID="{F966844F-4A9E-43D2-8E05-D1778712BF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F2BDC-B888-47AB-9A6D-F7220BC089E5}" type="pres">
      <dgm:prSet presAssocID="{23C628F2-9893-48BD-961A-29727DE95999}" presName="Name8" presStyleCnt="0"/>
      <dgm:spPr/>
    </dgm:pt>
    <dgm:pt modelId="{3E25F466-A4D8-496E-BDBA-2C2E25BEC7DD}" type="pres">
      <dgm:prSet presAssocID="{23C628F2-9893-48BD-961A-29727DE95999}" presName="level" presStyleLbl="node1" presStyleIdx="2" presStyleCnt="3" custScaleY="574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603B9-7AA6-44F8-88AF-D814794C9AA3}" type="pres">
      <dgm:prSet presAssocID="{23C628F2-9893-48BD-961A-29727DE959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55DF5-A598-4B57-9C47-18F35EEA7073}" type="presOf" srcId="{F966844F-4A9E-43D2-8E05-D1778712BFEA}" destId="{73828C6B-3AED-42EE-9392-178A7CC8E289}" srcOrd="1" destOrd="0" presId="urn:microsoft.com/office/officeart/2005/8/layout/pyramid3"/>
    <dgm:cxn modelId="{9604E9C4-16E5-4F60-93CD-6C85E05EE43F}" srcId="{07299DA8-1A91-4605-850B-51070F3C3AF3}" destId="{23C628F2-9893-48BD-961A-29727DE95999}" srcOrd="2" destOrd="0" parTransId="{ED8BC24B-7E96-42D7-B188-8CA045D0E942}" sibTransId="{E6CF2D49-EED6-4B4F-A2D7-169F30FF5721}"/>
    <dgm:cxn modelId="{AE1995E7-85BD-4DE0-B893-1F368EDA5535}" type="presOf" srcId="{938CE498-5F08-44BB-B7F1-3C7FF65E1554}" destId="{87E65475-B9E5-42C9-83D2-6AAF7B30DAC4}" srcOrd="1" destOrd="0" presId="urn:microsoft.com/office/officeart/2005/8/layout/pyramid3"/>
    <dgm:cxn modelId="{93BDC264-29BB-44CD-9ACE-D11291E7A373}" srcId="{07299DA8-1A91-4605-850B-51070F3C3AF3}" destId="{938CE498-5F08-44BB-B7F1-3C7FF65E1554}" srcOrd="0" destOrd="0" parTransId="{9049991C-32B1-4159-85E1-1580687CB4AC}" sibTransId="{94E9DF2D-BBEE-4AAD-A010-7E66581F1DDB}"/>
    <dgm:cxn modelId="{F4E3E20E-0200-4ECD-AF6B-63B09CF3E040}" type="presOf" srcId="{F966844F-4A9E-43D2-8E05-D1778712BFEA}" destId="{12545731-EFBA-42E4-A244-31471E4A1573}" srcOrd="0" destOrd="0" presId="urn:microsoft.com/office/officeart/2005/8/layout/pyramid3"/>
    <dgm:cxn modelId="{BDFE117F-F88A-4E87-B204-6B5AA4B5C639}" srcId="{07299DA8-1A91-4605-850B-51070F3C3AF3}" destId="{F966844F-4A9E-43D2-8E05-D1778712BFEA}" srcOrd="1" destOrd="0" parTransId="{10C84F82-C280-44F0-9AD0-6F8C97F67043}" sibTransId="{5A29CDEE-CA51-4823-B341-12337199863D}"/>
    <dgm:cxn modelId="{C9374839-AEAD-4D65-975B-3CA648428F2C}" type="presOf" srcId="{938CE498-5F08-44BB-B7F1-3C7FF65E1554}" destId="{12F9084A-55B2-4CCC-B8C0-B48BB0814A41}" srcOrd="0" destOrd="0" presId="urn:microsoft.com/office/officeart/2005/8/layout/pyramid3"/>
    <dgm:cxn modelId="{FF0AB6F7-990A-44DC-837A-EA9DA3A18740}" type="presOf" srcId="{07299DA8-1A91-4605-850B-51070F3C3AF3}" destId="{F5D81585-5529-4D23-B5BE-EA5B25F5DB6B}" srcOrd="0" destOrd="0" presId="urn:microsoft.com/office/officeart/2005/8/layout/pyramid3"/>
    <dgm:cxn modelId="{0F114B6C-A3AF-4CD8-B363-675EC7FB13C5}" type="presOf" srcId="{23C628F2-9893-48BD-961A-29727DE95999}" destId="{3E25F466-A4D8-496E-BDBA-2C2E25BEC7DD}" srcOrd="0" destOrd="0" presId="urn:microsoft.com/office/officeart/2005/8/layout/pyramid3"/>
    <dgm:cxn modelId="{4976DA71-0663-4DBF-AA04-2EB1FC580BD8}" type="presOf" srcId="{23C628F2-9893-48BD-961A-29727DE95999}" destId="{180603B9-7AA6-44F8-88AF-D814794C9AA3}" srcOrd="1" destOrd="0" presId="urn:microsoft.com/office/officeart/2005/8/layout/pyramid3"/>
    <dgm:cxn modelId="{9B4B337C-DC2B-4865-B2A5-2F46A08C8736}" type="presParOf" srcId="{F5D81585-5529-4D23-B5BE-EA5B25F5DB6B}" destId="{4DD96FAE-9E37-4EF5-8455-0207D91D332F}" srcOrd="0" destOrd="0" presId="urn:microsoft.com/office/officeart/2005/8/layout/pyramid3"/>
    <dgm:cxn modelId="{FBDAFE04-1898-45CB-BAD1-00CFA20B5D48}" type="presParOf" srcId="{4DD96FAE-9E37-4EF5-8455-0207D91D332F}" destId="{12F9084A-55B2-4CCC-B8C0-B48BB0814A41}" srcOrd="0" destOrd="0" presId="urn:microsoft.com/office/officeart/2005/8/layout/pyramid3"/>
    <dgm:cxn modelId="{868B4BFF-A3EA-406A-A3A9-6DED3F1A55E5}" type="presParOf" srcId="{4DD96FAE-9E37-4EF5-8455-0207D91D332F}" destId="{87E65475-B9E5-42C9-83D2-6AAF7B30DAC4}" srcOrd="1" destOrd="0" presId="urn:microsoft.com/office/officeart/2005/8/layout/pyramid3"/>
    <dgm:cxn modelId="{74BD0E25-4BA8-4753-B57D-4217A3DF1EBC}" type="presParOf" srcId="{F5D81585-5529-4D23-B5BE-EA5B25F5DB6B}" destId="{399C32F8-E67C-4B7D-B6B0-7C954A8E44EA}" srcOrd="1" destOrd="0" presId="urn:microsoft.com/office/officeart/2005/8/layout/pyramid3"/>
    <dgm:cxn modelId="{F9D9E0C3-B3A5-4CC0-8BB5-1943D1F5F333}" type="presParOf" srcId="{399C32F8-E67C-4B7D-B6B0-7C954A8E44EA}" destId="{12545731-EFBA-42E4-A244-31471E4A1573}" srcOrd="0" destOrd="0" presId="urn:microsoft.com/office/officeart/2005/8/layout/pyramid3"/>
    <dgm:cxn modelId="{E5808B28-AA00-481E-AF82-23EA1B1845EB}" type="presParOf" srcId="{399C32F8-E67C-4B7D-B6B0-7C954A8E44EA}" destId="{73828C6B-3AED-42EE-9392-178A7CC8E289}" srcOrd="1" destOrd="0" presId="urn:microsoft.com/office/officeart/2005/8/layout/pyramid3"/>
    <dgm:cxn modelId="{80D9F6C9-601F-43F2-833C-C10588C22654}" type="presParOf" srcId="{F5D81585-5529-4D23-B5BE-EA5B25F5DB6B}" destId="{772F2BDC-B888-47AB-9A6D-F7220BC089E5}" srcOrd="2" destOrd="0" presId="urn:microsoft.com/office/officeart/2005/8/layout/pyramid3"/>
    <dgm:cxn modelId="{5CE82A9D-939D-4512-BE79-E51D5E517F61}" type="presParOf" srcId="{772F2BDC-B888-47AB-9A6D-F7220BC089E5}" destId="{3E25F466-A4D8-496E-BDBA-2C2E25BEC7DD}" srcOrd="0" destOrd="0" presId="urn:microsoft.com/office/officeart/2005/8/layout/pyramid3"/>
    <dgm:cxn modelId="{014C18BD-A18A-4DAE-99A2-15F1BCDC6C11}" type="presParOf" srcId="{772F2BDC-B888-47AB-9A6D-F7220BC089E5}" destId="{180603B9-7AA6-44F8-88AF-D814794C9AA3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009D9B-0E09-4650-8FF9-46CE074EEFF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992BF-74BF-422C-BF3A-FDAD262286FF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Product Quality</a:t>
          </a:r>
        </a:p>
      </dgm:t>
    </dgm:pt>
    <dgm:pt modelId="{E05CE319-EE7A-41BF-A832-42C22C1AFE5C}" type="parTrans" cxnId="{E7CFBF2E-898D-4379-8255-4F7238E71D77}">
      <dgm:prSet/>
      <dgm:spPr/>
      <dgm:t>
        <a:bodyPr/>
        <a:lstStyle/>
        <a:p>
          <a:endParaRPr lang="en-US" sz="2400" b="1"/>
        </a:p>
      </dgm:t>
    </dgm:pt>
    <dgm:pt modelId="{89390E39-F4F9-4680-B0E3-C3C679493D2D}" type="sibTrans" cxnId="{E7CFBF2E-898D-4379-8255-4F7238E71D77}">
      <dgm:prSet/>
      <dgm:spPr/>
      <dgm:t>
        <a:bodyPr/>
        <a:lstStyle/>
        <a:p>
          <a:endParaRPr lang="en-US" sz="2400" b="1"/>
        </a:p>
      </dgm:t>
    </dgm:pt>
    <dgm:pt modelId="{3007BE0A-0EE9-45EE-8D0B-B014F2B162EC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Customer Satisfaction</a:t>
          </a:r>
        </a:p>
      </dgm:t>
    </dgm:pt>
    <dgm:pt modelId="{D99ECEEB-B28B-4D06-AF1A-84574078CC98}" type="parTrans" cxnId="{1428E9B6-7C4E-4E1F-99F3-42530715FEA0}">
      <dgm:prSet/>
      <dgm:spPr/>
      <dgm:t>
        <a:bodyPr/>
        <a:lstStyle/>
        <a:p>
          <a:endParaRPr lang="en-US" sz="2400" b="1"/>
        </a:p>
      </dgm:t>
    </dgm:pt>
    <dgm:pt modelId="{1E290FED-6A1D-4F9C-A85D-1C31273D871B}" type="sibTrans" cxnId="{1428E9B6-7C4E-4E1F-99F3-42530715FEA0}">
      <dgm:prSet/>
      <dgm:spPr/>
      <dgm:t>
        <a:bodyPr/>
        <a:lstStyle/>
        <a:p>
          <a:endParaRPr lang="en-US" sz="2400" b="1"/>
        </a:p>
      </dgm:t>
    </dgm:pt>
    <dgm:pt modelId="{7A9E0264-805B-46F3-8B3B-EE80977394A9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Employee and Leadership Development</a:t>
          </a:r>
        </a:p>
      </dgm:t>
    </dgm:pt>
    <dgm:pt modelId="{8C14193F-4B0A-4EE1-A127-4110021A2F87}" type="parTrans" cxnId="{1BB6C49A-B1D2-489D-A8DE-3E1C92ED6948}">
      <dgm:prSet/>
      <dgm:spPr/>
      <dgm:t>
        <a:bodyPr/>
        <a:lstStyle/>
        <a:p>
          <a:endParaRPr lang="en-US" sz="2400" b="1"/>
        </a:p>
      </dgm:t>
    </dgm:pt>
    <dgm:pt modelId="{2E067E7B-55E8-4FF2-9234-2FBFF7D03F08}" type="sibTrans" cxnId="{1BB6C49A-B1D2-489D-A8DE-3E1C92ED6948}">
      <dgm:prSet/>
      <dgm:spPr/>
      <dgm:t>
        <a:bodyPr/>
        <a:lstStyle/>
        <a:p>
          <a:endParaRPr lang="en-US" sz="2400" b="1"/>
        </a:p>
      </dgm:t>
    </dgm:pt>
    <dgm:pt modelId="{C648E3B2-BE8B-4B7E-B942-C2C84F62E0ED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Financial Viability</a:t>
          </a:r>
        </a:p>
      </dgm:t>
    </dgm:pt>
    <dgm:pt modelId="{8EE94F28-6AD1-494C-8417-48792ABF57AA}" type="parTrans" cxnId="{EF2733EE-3E7A-484D-B210-6A09D2B35461}">
      <dgm:prSet/>
      <dgm:spPr/>
      <dgm:t>
        <a:bodyPr/>
        <a:lstStyle/>
        <a:p>
          <a:endParaRPr lang="en-US" sz="2400" b="1"/>
        </a:p>
      </dgm:t>
    </dgm:pt>
    <dgm:pt modelId="{B7F015BE-4B3D-4786-9F61-39EF8A4B5694}" type="sibTrans" cxnId="{EF2733EE-3E7A-484D-B210-6A09D2B35461}">
      <dgm:prSet/>
      <dgm:spPr/>
      <dgm:t>
        <a:bodyPr/>
        <a:lstStyle/>
        <a:p>
          <a:endParaRPr lang="en-US" sz="2400" b="1"/>
        </a:p>
      </dgm:t>
    </dgm:pt>
    <dgm:pt modelId="{1CAB8AEE-A4B6-42EF-B98B-78D7C2CC6C0A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Infrastructure Strategy and Performance</a:t>
          </a:r>
        </a:p>
      </dgm:t>
    </dgm:pt>
    <dgm:pt modelId="{5C418783-FD22-4E20-ACAE-D3C082F520CA}" type="parTrans" cxnId="{2C63A518-2814-477C-AC9A-FD1855E3AC6C}">
      <dgm:prSet/>
      <dgm:spPr/>
      <dgm:t>
        <a:bodyPr/>
        <a:lstStyle/>
        <a:p>
          <a:endParaRPr lang="en-US" sz="2400" b="1"/>
        </a:p>
      </dgm:t>
    </dgm:pt>
    <dgm:pt modelId="{064414B9-4EA2-4DB9-9D68-B5D095572165}" type="sibTrans" cxnId="{2C63A518-2814-477C-AC9A-FD1855E3AC6C}">
      <dgm:prSet/>
      <dgm:spPr/>
      <dgm:t>
        <a:bodyPr/>
        <a:lstStyle/>
        <a:p>
          <a:endParaRPr lang="en-US" sz="2400" b="1"/>
        </a:p>
      </dgm:t>
    </dgm:pt>
    <dgm:pt modelId="{07F37754-4B27-4AB3-AD23-65955F9095CC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Operational Optimization</a:t>
          </a:r>
        </a:p>
      </dgm:t>
    </dgm:pt>
    <dgm:pt modelId="{1D6C6DAA-C399-4212-92F6-2BE4CAFF95F4}" type="parTrans" cxnId="{C89AF5FE-8F21-4FAD-ACFA-27A789EAB3E6}">
      <dgm:prSet/>
      <dgm:spPr/>
      <dgm:t>
        <a:bodyPr/>
        <a:lstStyle/>
        <a:p>
          <a:endParaRPr lang="en-US" sz="2400" b="1"/>
        </a:p>
      </dgm:t>
    </dgm:pt>
    <dgm:pt modelId="{643BD957-CB1C-4574-87ED-6F24ABB48CDD}" type="sibTrans" cxnId="{C89AF5FE-8F21-4FAD-ACFA-27A789EAB3E6}">
      <dgm:prSet/>
      <dgm:spPr/>
      <dgm:t>
        <a:bodyPr/>
        <a:lstStyle/>
        <a:p>
          <a:endParaRPr lang="en-US" sz="2400" b="1"/>
        </a:p>
      </dgm:t>
    </dgm:pt>
    <dgm:pt modelId="{3565DD5C-D4A7-443A-9510-C30B573D64A1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Enterprise Resiliency</a:t>
          </a:r>
        </a:p>
      </dgm:t>
    </dgm:pt>
    <dgm:pt modelId="{5FC0CC94-13E4-4336-9239-3AD1FF2A4349}" type="parTrans" cxnId="{3EE76DB4-8D92-40B1-AAD7-57C8B8AA89C0}">
      <dgm:prSet/>
      <dgm:spPr/>
      <dgm:t>
        <a:bodyPr/>
        <a:lstStyle/>
        <a:p>
          <a:endParaRPr lang="en-US" sz="2400" b="1"/>
        </a:p>
      </dgm:t>
    </dgm:pt>
    <dgm:pt modelId="{C7B4A25E-9B15-4073-B4D0-98E56DA28272}" type="sibTrans" cxnId="{3EE76DB4-8D92-40B1-AAD7-57C8B8AA89C0}">
      <dgm:prSet/>
      <dgm:spPr/>
      <dgm:t>
        <a:bodyPr/>
        <a:lstStyle/>
        <a:p>
          <a:endParaRPr lang="en-US" sz="2400" b="1"/>
        </a:p>
      </dgm:t>
    </dgm:pt>
    <dgm:pt modelId="{FDC2903E-E61C-43D2-9201-5FBC1D1A64B7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Community Sustainability</a:t>
          </a:r>
        </a:p>
      </dgm:t>
    </dgm:pt>
    <dgm:pt modelId="{5A0DD172-DA9F-4B77-97B1-4FB5471DBCB1}" type="parTrans" cxnId="{15A9F2B0-A9D1-4713-B852-D9ADE5B5D087}">
      <dgm:prSet/>
      <dgm:spPr/>
      <dgm:t>
        <a:bodyPr/>
        <a:lstStyle/>
        <a:p>
          <a:endParaRPr lang="en-US" sz="2400" b="1"/>
        </a:p>
      </dgm:t>
    </dgm:pt>
    <dgm:pt modelId="{EFE65B77-5A67-4EB8-A989-CAA0EC54905E}" type="sibTrans" cxnId="{15A9F2B0-A9D1-4713-B852-D9ADE5B5D087}">
      <dgm:prSet/>
      <dgm:spPr/>
      <dgm:t>
        <a:bodyPr/>
        <a:lstStyle/>
        <a:p>
          <a:endParaRPr lang="en-US" sz="2400" b="1"/>
        </a:p>
      </dgm:t>
    </dgm:pt>
    <dgm:pt modelId="{E8B37B36-088D-40F3-86EE-6B0E42AFC76E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Water Resource Sustainability</a:t>
          </a:r>
        </a:p>
      </dgm:t>
    </dgm:pt>
    <dgm:pt modelId="{FDB64ECA-08CD-4FFB-BF92-729B8D375E6B}" type="parTrans" cxnId="{D74BDF89-F26B-40A8-A766-05CB6E1C7D3C}">
      <dgm:prSet/>
      <dgm:spPr/>
      <dgm:t>
        <a:bodyPr/>
        <a:lstStyle/>
        <a:p>
          <a:endParaRPr lang="en-US" sz="2400" b="1"/>
        </a:p>
      </dgm:t>
    </dgm:pt>
    <dgm:pt modelId="{64AB705C-A50B-4085-BDFC-91CCBDAEE544}" type="sibTrans" cxnId="{D74BDF89-F26B-40A8-A766-05CB6E1C7D3C}">
      <dgm:prSet/>
      <dgm:spPr>
        <a:ln>
          <a:solidFill>
            <a:srgbClr val="95B3D7"/>
          </a:solidFill>
        </a:ln>
      </dgm:spPr>
      <dgm:t>
        <a:bodyPr/>
        <a:lstStyle/>
        <a:p>
          <a:endParaRPr lang="en-US" sz="2400" b="1"/>
        </a:p>
      </dgm:t>
    </dgm:pt>
    <dgm:pt modelId="{2AF1B898-3926-4419-8677-632C08F54C27}">
      <dgm:prSet phldrT="[Text]" custT="1"/>
      <dgm:spPr>
        <a:solidFill>
          <a:srgbClr val="376092"/>
        </a:solidFill>
        <a:ln>
          <a:noFill/>
        </a:ln>
      </dgm:spPr>
      <dgm:t>
        <a:bodyPr/>
        <a:lstStyle/>
        <a:p>
          <a:r>
            <a:rPr lang="en-US" sz="900" b="1" dirty="0"/>
            <a:t>Stakeholder Understanding and Support</a:t>
          </a:r>
        </a:p>
      </dgm:t>
    </dgm:pt>
    <dgm:pt modelId="{F5F9C31F-E507-4EB2-8800-B156BB9CBBD2}" type="parTrans" cxnId="{EA83889B-5A61-43E6-A7BB-5C9DD608AD4B}">
      <dgm:prSet/>
      <dgm:spPr/>
      <dgm:t>
        <a:bodyPr/>
        <a:lstStyle/>
        <a:p>
          <a:endParaRPr lang="en-US" sz="2400" b="1"/>
        </a:p>
      </dgm:t>
    </dgm:pt>
    <dgm:pt modelId="{391FE4F3-ACF0-40BE-AC27-B278144B8556}" type="sibTrans" cxnId="{EA83889B-5A61-43E6-A7BB-5C9DD608AD4B}">
      <dgm:prSet/>
      <dgm:spPr/>
      <dgm:t>
        <a:bodyPr/>
        <a:lstStyle/>
        <a:p>
          <a:endParaRPr lang="en-US" sz="2400" b="1"/>
        </a:p>
      </dgm:t>
    </dgm:pt>
    <dgm:pt modelId="{932980B7-55DB-4F09-8709-D540CFB42F84}" type="pres">
      <dgm:prSet presAssocID="{11009D9B-0E09-4650-8FF9-46CE074EEF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60136-57DC-45E1-8571-9D8A866C34FB}" type="pres">
      <dgm:prSet presAssocID="{85D992BF-74BF-422C-BF3A-FDAD262286FF}" presName="node" presStyleLbl="node1" presStyleIdx="0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29C70-EEF8-4AA2-87B1-12DE3F8C8F62}" type="pres">
      <dgm:prSet presAssocID="{85D992BF-74BF-422C-BF3A-FDAD262286FF}" presName="spNode" presStyleCnt="0"/>
      <dgm:spPr/>
    </dgm:pt>
    <dgm:pt modelId="{80EF94A0-83FF-4172-B04D-BCF9BCB6D8F5}" type="pres">
      <dgm:prSet presAssocID="{89390E39-F4F9-4680-B0E3-C3C679493D2D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EF4E9A43-EF87-425F-AF3E-A811F6422F0A}" type="pres">
      <dgm:prSet presAssocID="{3007BE0A-0EE9-45EE-8D0B-B014F2B162EC}" presName="node" presStyleLbl="node1" presStyleIdx="1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B412D-4C21-4515-A20C-4BD288806DBA}" type="pres">
      <dgm:prSet presAssocID="{3007BE0A-0EE9-45EE-8D0B-B014F2B162EC}" presName="spNode" presStyleCnt="0"/>
      <dgm:spPr/>
    </dgm:pt>
    <dgm:pt modelId="{020306F3-891D-4C8E-96A7-A6EAFA019612}" type="pres">
      <dgm:prSet presAssocID="{1E290FED-6A1D-4F9C-A85D-1C31273D871B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851AAE7-CE4A-4437-9DB6-22DFCA8B7E10}" type="pres">
      <dgm:prSet presAssocID="{7A9E0264-805B-46F3-8B3B-EE80977394A9}" presName="node" presStyleLbl="node1" presStyleIdx="2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9A63D-EFDA-42E8-87E2-78DDB885DD55}" type="pres">
      <dgm:prSet presAssocID="{7A9E0264-805B-46F3-8B3B-EE80977394A9}" presName="spNode" presStyleCnt="0"/>
      <dgm:spPr/>
    </dgm:pt>
    <dgm:pt modelId="{BE63BCD9-A40A-4A9F-9246-5E7306611159}" type="pres">
      <dgm:prSet presAssocID="{2E067E7B-55E8-4FF2-9234-2FBFF7D03F08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94C9F339-3815-4BDD-A855-25545892BB49}" type="pres">
      <dgm:prSet presAssocID="{07F37754-4B27-4AB3-AD23-65955F9095CC}" presName="node" presStyleLbl="node1" presStyleIdx="3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8EB7C-A8E7-4466-86FB-D6405BE14C53}" type="pres">
      <dgm:prSet presAssocID="{07F37754-4B27-4AB3-AD23-65955F9095CC}" presName="spNode" presStyleCnt="0"/>
      <dgm:spPr/>
    </dgm:pt>
    <dgm:pt modelId="{F0E2761A-3812-489A-99FC-9EB6E1BB246A}" type="pres">
      <dgm:prSet presAssocID="{643BD957-CB1C-4574-87ED-6F24ABB48CDD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854F9497-3C43-46E2-A090-03D9240E5055}" type="pres">
      <dgm:prSet presAssocID="{C648E3B2-BE8B-4B7E-B942-C2C84F62E0ED}" presName="node" presStyleLbl="node1" presStyleIdx="4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9D0E5-5149-422E-920F-ED1477C69BC2}" type="pres">
      <dgm:prSet presAssocID="{C648E3B2-BE8B-4B7E-B942-C2C84F62E0ED}" presName="spNode" presStyleCnt="0"/>
      <dgm:spPr/>
    </dgm:pt>
    <dgm:pt modelId="{C68CB403-7FC0-47D3-BF6B-C37EEE6E0C29}" type="pres">
      <dgm:prSet presAssocID="{B7F015BE-4B3D-4786-9F61-39EF8A4B5694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50C625AF-0237-4179-A0AD-177D2A443F66}" type="pres">
      <dgm:prSet presAssocID="{1CAB8AEE-A4B6-42EF-B98B-78D7C2CC6C0A}" presName="node" presStyleLbl="node1" presStyleIdx="5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C0BD-3F21-432F-87CF-C66005799E4D}" type="pres">
      <dgm:prSet presAssocID="{1CAB8AEE-A4B6-42EF-B98B-78D7C2CC6C0A}" presName="spNode" presStyleCnt="0"/>
      <dgm:spPr/>
    </dgm:pt>
    <dgm:pt modelId="{F2DCC45D-5E6A-40CD-84CA-D41EDD5450E4}" type="pres">
      <dgm:prSet presAssocID="{064414B9-4EA2-4DB9-9D68-B5D095572165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A54038AC-9F17-4D59-BA95-E7F563621558}" type="pres">
      <dgm:prSet presAssocID="{3565DD5C-D4A7-443A-9510-C30B573D64A1}" presName="node" presStyleLbl="node1" presStyleIdx="6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CD75-7D5D-4C97-9851-EB4EA5DFA172}" type="pres">
      <dgm:prSet presAssocID="{3565DD5C-D4A7-443A-9510-C30B573D64A1}" presName="spNode" presStyleCnt="0"/>
      <dgm:spPr/>
    </dgm:pt>
    <dgm:pt modelId="{A3F38A0E-CFB8-4D17-AF98-B13D1EEFA00D}" type="pres">
      <dgm:prSet presAssocID="{C7B4A25E-9B15-4073-B4D0-98E56DA28272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A6F180F8-FE99-45F4-8ECA-64B2DB70F901}" type="pres">
      <dgm:prSet presAssocID="{FDC2903E-E61C-43D2-9201-5FBC1D1A64B7}" presName="node" presStyleLbl="node1" presStyleIdx="7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84377-1998-478C-B393-4B30568A0526}" type="pres">
      <dgm:prSet presAssocID="{FDC2903E-E61C-43D2-9201-5FBC1D1A64B7}" presName="spNode" presStyleCnt="0"/>
      <dgm:spPr/>
    </dgm:pt>
    <dgm:pt modelId="{A06BC600-FE72-4A36-B3BD-7313283F11BC}" type="pres">
      <dgm:prSet presAssocID="{EFE65B77-5A67-4EB8-A989-CAA0EC54905E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4B71AA3C-9B8B-498C-A102-612DB9D182DD}" type="pres">
      <dgm:prSet presAssocID="{E8B37B36-088D-40F3-86EE-6B0E42AFC76E}" presName="node" presStyleLbl="node1" presStyleIdx="8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E287F-C500-487A-B0C0-C980EF1C1B0A}" type="pres">
      <dgm:prSet presAssocID="{E8B37B36-088D-40F3-86EE-6B0E42AFC76E}" presName="spNode" presStyleCnt="0"/>
      <dgm:spPr/>
    </dgm:pt>
    <dgm:pt modelId="{76661D61-CA31-4858-BC9B-EA9C472C77CD}" type="pres">
      <dgm:prSet presAssocID="{64AB705C-A50B-4085-BDFC-91CCBDAEE544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DCC76972-61BF-4F7B-9B34-2394C95E01CE}" type="pres">
      <dgm:prSet presAssocID="{2AF1B898-3926-4419-8677-632C08F54C27}" presName="node" presStyleLbl="node1" presStyleIdx="9" presStyleCnt="10" custScaleX="127651" custScaleY="117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0A181-901F-485F-AE80-A81B1EDE553B}" type="pres">
      <dgm:prSet presAssocID="{2AF1B898-3926-4419-8677-632C08F54C27}" presName="spNode" presStyleCnt="0"/>
      <dgm:spPr/>
    </dgm:pt>
    <dgm:pt modelId="{17E1D06B-38DD-4799-8984-189447389094}" type="pres">
      <dgm:prSet presAssocID="{391FE4F3-ACF0-40BE-AC27-B278144B8556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EF2733EE-3E7A-484D-B210-6A09D2B35461}" srcId="{11009D9B-0E09-4650-8FF9-46CE074EEFF6}" destId="{C648E3B2-BE8B-4B7E-B942-C2C84F62E0ED}" srcOrd="4" destOrd="0" parTransId="{8EE94F28-6AD1-494C-8417-48792ABF57AA}" sibTransId="{B7F015BE-4B3D-4786-9F61-39EF8A4B5694}"/>
    <dgm:cxn modelId="{3EB82986-55AB-4AF9-B05E-1315B63C8313}" type="presOf" srcId="{EFE65B77-5A67-4EB8-A989-CAA0EC54905E}" destId="{A06BC600-FE72-4A36-B3BD-7313283F11BC}" srcOrd="0" destOrd="0" presId="urn:microsoft.com/office/officeart/2005/8/layout/cycle6"/>
    <dgm:cxn modelId="{0879FA4F-506D-46E2-ACB8-8E207AE81752}" type="presOf" srcId="{89390E39-F4F9-4680-B0E3-C3C679493D2D}" destId="{80EF94A0-83FF-4172-B04D-BCF9BCB6D8F5}" srcOrd="0" destOrd="0" presId="urn:microsoft.com/office/officeart/2005/8/layout/cycle6"/>
    <dgm:cxn modelId="{EB141E12-9C0F-46F3-B5AD-59EF75D9DD7B}" type="presOf" srcId="{07F37754-4B27-4AB3-AD23-65955F9095CC}" destId="{94C9F339-3815-4BDD-A855-25545892BB49}" srcOrd="0" destOrd="0" presId="urn:microsoft.com/office/officeart/2005/8/layout/cycle6"/>
    <dgm:cxn modelId="{EA83889B-5A61-43E6-A7BB-5C9DD608AD4B}" srcId="{11009D9B-0E09-4650-8FF9-46CE074EEFF6}" destId="{2AF1B898-3926-4419-8677-632C08F54C27}" srcOrd="9" destOrd="0" parTransId="{F5F9C31F-E507-4EB2-8800-B156BB9CBBD2}" sibTransId="{391FE4F3-ACF0-40BE-AC27-B278144B8556}"/>
    <dgm:cxn modelId="{652048C5-7D0F-44C3-973A-12D88508E1CD}" type="presOf" srcId="{C7B4A25E-9B15-4073-B4D0-98E56DA28272}" destId="{A3F38A0E-CFB8-4D17-AF98-B13D1EEFA00D}" srcOrd="0" destOrd="0" presId="urn:microsoft.com/office/officeart/2005/8/layout/cycle6"/>
    <dgm:cxn modelId="{15A9F2B0-A9D1-4713-B852-D9ADE5B5D087}" srcId="{11009D9B-0E09-4650-8FF9-46CE074EEFF6}" destId="{FDC2903E-E61C-43D2-9201-5FBC1D1A64B7}" srcOrd="7" destOrd="0" parTransId="{5A0DD172-DA9F-4B77-97B1-4FB5471DBCB1}" sibTransId="{EFE65B77-5A67-4EB8-A989-CAA0EC54905E}"/>
    <dgm:cxn modelId="{D5046C3A-2D8E-4C41-8337-0F2DFE68B5A1}" type="presOf" srcId="{FDC2903E-E61C-43D2-9201-5FBC1D1A64B7}" destId="{A6F180F8-FE99-45F4-8ECA-64B2DB70F901}" srcOrd="0" destOrd="0" presId="urn:microsoft.com/office/officeart/2005/8/layout/cycle6"/>
    <dgm:cxn modelId="{2C63A518-2814-477C-AC9A-FD1855E3AC6C}" srcId="{11009D9B-0E09-4650-8FF9-46CE074EEFF6}" destId="{1CAB8AEE-A4B6-42EF-B98B-78D7C2CC6C0A}" srcOrd="5" destOrd="0" parTransId="{5C418783-FD22-4E20-ACAE-D3C082F520CA}" sibTransId="{064414B9-4EA2-4DB9-9D68-B5D095572165}"/>
    <dgm:cxn modelId="{B89E5899-D2FE-45F3-A7FE-18F3CE976B59}" type="presOf" srcId="{C648E3B2-BE8B-4B7E-B942-C2C84F62E0ED}" destId="{854F9497-3C43-46E2-A090-03D9240E5055}" srcOrd="0" destOrd="0" presId="urn:microsoft.com/office/officeart/2005/8/layout/cycle6"/>
    <dgm:cxn modelId="{CEB67DC9-03B6-409A-8F9D-F8C28C358E87}" type="presOf" srcId="{391FE4F3-ACF0-40BE-AC27-B278144B8556}" destId="{17E1D06B-38DD-4799-8984-189447389094}" srcOrd="0" destOrd="0" presId="urn:microsoft.com/office/officeart/2005/8/layout/cycle6"/>
    <dgm:cxn modelId="{B9B56264-621E-4C81-9D35-3F226959C157}" type="presOf" srcId="{7A9E0264-805B-46F3-8B3B-EE80977394A9}" destId="{1851AAE7-CE4A-4437-9DB6-22DFCA8B7E10}" srcOrd="0" destOrd="0" presId="urn:microsoft.com/office/officeart/2005/8/layout/cycle6"/>
    <dgm:cxn modelId="{1D6CB078-5747-455F-A9F6-4DB39AEADA5B}" type="presOf" srcId="{E8B37B36-088D-40F3-86EE-6B0E42AFC76E}" destId="{4B71AA3C-9B8B-498C-A102-612DB9D182DD}" srcOrd="0" destOrd="0" presId="urn:microsoft.com/office/officeart/2005/8/layout/cycle6"/>
    <dgm:cxn modelId="{D119154A-818B-4DB9-A11C-5A61EC272DA3}" type="presOf" srcId="{1CAB8AEE-A4B6-42EF-B98B-78D7C2CC6C0A}" destId="{50C625AF-0237-4179-A0AD-177D2A443F66}" srcOrd="0" destOrd="0" presId="urn:microsoft.com/office/officeart/2005/8/layout/cycle6"/>
    <dgm:cxn modelId="{447182F8-3BCA-4074-A55A-54D1FE90C17D}" type="presOf" srcId="{B7F015BE-4B3D-4786-9F61-39EF8A4B5694}" destId="{C68CB403-7FC0-47D3-BF6B-C37EEE6E0C29}" srcOrd="0" destOrd="0" presId="urn:microsoft.com/office/officeart/2005/8/layout/cycle6"/>
    <dgm:cxn modelId="{2D17D5C9-4F1F-4EBD-8582-E70621D02F18}" type="presOf" srcId="{3565DD5C-D4A7-443A-9510-C30B573D64A1}" destId="{A54038AC-9F17-4D59-BA95-E7F563621558}" srcOrd="0" destOrd="0" presId="urn:microsoft.com/office/officeart/2005/8/layout/cycle6"/>
    <dgm:cxn modelId="{71CF3873-E9A2-48B4-9677-E68F4BBDF32B}" type="presOf" srcId="{64AB705C-A50B-4085-BDFC-91CCBDAEE544}" destId="{76661D61-CA31-4858-BC9B-EA9C472C77CD}" srcOrd="0" destOrd="0" presId="urn:microsoft.com/office/officeart/2005/8/layout/cycle6"/>
    <dgm:cxn modelId="{A3BC5EFD-C5F0-418C-B336-A890B05654C0}" type="presOf" srcId="{3007BE0A-0EE9-45EE-8D0B-B014F2B162EC}" destId="{EF4E9A43-EF87-425F-AF3E-A811F6422F0A}" srcOrd="0" destOrd="0" presId="urn:microsoft.com/office/officeart/2005/8/layout/cycle6"/>
    <dgm:cxn modelId="{1BB6C49A-B1D2-489D-A8DE-3E1C92ED6948}" srcId="{11009D9B-0E09-4650-8FF9-46CE074EEFF6}" destId="{7A9E0264-805B-46F3-8B3B-EE80977394A9}" srcOrd="2" destOrd="0" parTransId="{8C14193F-4B0A-4EE1-A127-4110021A2F87}" sibTransId="{2E067E7B-55E8-4FF2-9234-2FBFF7D03F08}"/>
    <dgm:cxn modelId="{13FB39D8-4F02-4100-B982-B3061EA6F2B0}" type="presOf" srcId="{85D992BF-74BF-422C-BF3A-FDAD262286FF}" destId="{FCF60136-57DC-45E1-8571-9D8A866C34FB}" srcOrd="0" destOrd="0" presId="urn:microsoft.com/office/officeart/2005/8/layout/cycle6"/>
    <dgm:cxn modelId="{1428E9B6-7C4E-4E1F-99F3-42530715FEA0}" srcId="{11009D9B-0E09-4650-8FF9-46CE074EEFF6}" destId="{3007BE0A-0EE9-45EE-8D0B-B014F2B162EC}" srcOrd="1" destOrd="0" parTransId="{D99ECEEB-B28B-4D06-AF1A-84574078CC98}" sibTransId="{1E290FED-6A1D-4F9C-A85D-1C31273D871B}"/>
    <dgm:cxn modelId="{7256D6A8-C6DB-4B03-A6CC-BD700360EFBF}" type="presOf" srcId="{643BD957-CB1C-4574-87ED-6F24ABB48CDD}" destId="{F0E2761A-3812-489A-99FC-9EB6E1BB246A}" srcOrd="0" destOrd="0" presId="urn:microsoft.com/office/officeart/2005/8/layout/cycle6"/>
    <dgm:cxn modelId="{4A22E50C-407A-4500-968B-4D4D8955CAEE}" type="presOf" srcId="{2AF1B898-3926-4419-8677-632C08F54C27}" destId="{DCC76972-61BF-4F7B-9B34-2394C95E01CE}" srcOrd="0" destOrd="0" presId="urn:microsoft.com/office/officeart/2005/8/layout/cycle6"/>
    <dgm:cxn modelId="{293B8F0C-23FD-4154-BDF6-5846F22EDCAE}" type="presOf" srcId="{11009D9B-0E09-4650-8FF9-46CE074EEFF6}" destId="{932980B7-55DB-4F09-8709-D540CFB42F84}" srcOrd="0" destOrd="0" presId="urn:microsoft.com/office/officeart/2005/8/layout/cycle6"/>
    <dgm:cxn modelId="{E7CFBF2E-898D-4379-8255-4F7238E71D77}" srcId="{11009D9B-0E09-4650-8FF9-46CE074EEFF6}" destId="{85D992BF-74BF-422C-BF3A-FDAD262286FF}" srcOrd="0" destOrd="0" parTransId="{E05CE319-EE7A-41BF-A832-42C22C1AFE5C}" sibTransId="{89390E39-F4F9-4680-B0E3-C3C679493D2D}"/>
    <dgm:cxn modelId="{6223BB00-06A4-4E5F-8D93-02B042A0DE6C}" type="presOf" srcId="{064414B9-4EA2-4DB9-9D68-B5D095572165}" destId="{F2DCC45D-5E6A-40CD-84CA-D41EDD5450E4}" srcOrd="0" destOrd="0" presId="urn:microsoft.com/office/officeart/2005/8/layout/cycle6"/>
    <dgm:cxn modelId="{D74BDF89-F26B-40A8-A766-05CB6E1C7D3C}" srcId="{11009D9B-0E09-4650-8FF9-46CE074EEFF6}" destId="{E8B37B36-088D-40F3-86EE-6B0E42AFC76E}" srcOrd="8" destOrd="0" parTransId="{FDB64ECA-08CD-4FFB-BF92-729B8D375E6B}" sibTransId="{64AB705C-A50B-4085-BDFC-91CCBDAEE544}"/>
    <dgm:cxn modelId="{C89AF5FE-8F21-4FAD-ACFA-27A789EAB3E6}" srcId="{11009D9B-0E09-4650-8FF9-46CE074EEFF6}" destId="{07F37754-4B27-4AB3-AD23-65955F9095CC}" srcOrd="3" destOrd="0" parTransId="{1D6C6DAA-C399-4212-92F6-2BE4CAFF95F4}" sibTransId="{643BD957-CB1C-4574-87ED-6F24ABB48CDD}"/>
    <dgm:cxn modelId="{F4B3D4BB-3E4C-4E5A-873A-9E5CC6941634}" type="presOf" srcId="{1E290FED-6A1D-4F9C-A85D-1C31273D871B}" destId="{020306F3-891D-4C8E-96A7-A6EAFA019612}" srcOrd="0" destOrd="0" presId="urn:microsoft.com/office/officeart/2005/8/layout/cycle6"/>
    <dgm:cxn modelId="{3EE76DB4-8D92-40B1-AAD7-57C8B8AA89C0}" srcId="{11009D9B-0E09-4650-8FF9-46CE074EEFF6}" destId="{3565DD5C-D4A7-443A-9510-C30B573D64A1}" srcOrd="6" destOrd="0" parTransId="{5FC0CC94-13E4-4336-9239-3AD1FF2A4349}" sibTransId="{C7B4A25E-9B15-4073-B4D0-98E56DA28272}"/>
    <dgm:cxn modelId="{C28E92DB-F427-4EB2-A96E-1EA0FF9CF932}" type="presOf" srcId="{2E067E7B-55E8-4FF2-9234-2FBFF7D03F08}" destId="{BE63BCD9-A40A-4A9F-9246-5E7306611159}" srcOrd="0" destOrd="0" presId="urn:microsoft.com/office/officeart/2005/8/layout/cycle6"/>
    <dgm:cxn modelId="{55AF1700-47B3-4C59-B980-F2349EE36C47}" type="presParOf" srcId="{932980B7-55DB-4F09-8709-D540CFB42F84}" destId="{FCF60136-57DC-45E1-8571-9D8A866C34FB}" srcOrd="0" destOrd="0" presId="urn:microsoft.com/office/officeart/2005/8/layout/cycle6"/>
    <dgm:cxn modelId="{014B4506-AED4-457C-8014-B457AAB910B4}" type="presParOf" srcId="{932980B7-55DB-4F09-8709-D540CFB42F84}" destId="{E5C29C70-EEF8-4AA2-87B1-12DE3F8C8F62}" srcOrd="1" destOrd="0" presId="urn:microsoft.com/office/officeart/2005/8/layout/cycle6"/>
    <dgm:cxn modelId="{37115124-B95C-47C9-8958-680F9FE3C76D}" type="presParOf" srcId="{932980B7-55DB-4F09-8709-D540CFB42F84}" destId="{80EF94A0-83FF-4172-B04D-BCF9BCB6D8F5}" srcOrd="2" destOrd="0" presId="urn:microsoft.com/office/officeart/2005/8/layout/cycle6"/>
    <dgm:cxn modelId="{4D205A05-8FE9-46EB-9DB8-D6F7BBA6AB58}" type="presParOf" srcId="{932980B7-55DB-4F09-8709-D540CFB42F84}" destId="{EF4E9A43-EF87-425F-AF3E-A811F6422F0A}" srcOrd="3" destOrd="0" presId="urn:microsoft.com/office/officeart/2005/8/layout/cycle6"/>
    <dgm:cxn modelId="{C4EAC89F-949C-41E5-BAF6-1840D9496D46}" type="presParOf" srcId="{932980B7-55DB-4F09-8709-D540CFB42F84}" destId="{1F1B412D-4C21-4515-A20C-4BD288806DBA}" srcOrd="4" destOrd="0" presId="urn:microsoft.com/office/officeart/2005/8/layout/cycle6"/>
    <dgm:cxn modelId="{059A8308-B16A-4295-A9E9-600061BD4F04}" type="presParOf" srcId="{932980B7-55DB-4F09-8709-D540CFB42F84}" destId="{020306F3-891D-4C8E-96A7-A6EAFA019612}" srcOrd="5" destOrd="0" presId="urn:microsoft.com/office/officeart/2005/8/layout/cycle6"/>
    <dgm:cxn modelId="{A100EE91-5EB8-4C6F-BE56-8D225F7D91DA}" type="presParOf" srcId="{932980B7-55DB-4F09-8709-D540CFB42F84}" destId="{1851AAE7-CE4A-4437-9DB6-22DFCA8B7E10}" srcOrd="6" destOrd="0" presId="urn:microsoft.com/office/officeart/2005/8/layout/cycle6"/>
    <dgm:cxn modelId="{C9C780EC-91CB-4F02-8146-087A9F3047C0}" type="presParOf" srcId="{932980B7-55DB-4F09-8709-D540CFB42F84}" destId="{48F9A63D-EFDA-42E8-87E2-78DDB885DD55}" srcOrd="7" destOrd="0" presId="urn:microsoft.com/office/officeart/2005/8/layout/cycle6"/>
    <dgm:cxn modelId="{D6370485-6146-4DEF-8218-F04A9540DF0A}" type="presParOf" srcId="{932980B7-55DB-4F09-8709-D540CFB42F84}" destId="{BE63BCD9-A40A-4A9F-9246-5E7306611159}" srcOrd="8" destOrd="0" presId="urn:microsoft.com/office/officeart/2005/8/layout/cycle6"/>
    <dgm:cxn modelId="{1301FD15-1E24-43F0-88E0-3A98DEE166E0}" type="presParOf" srcId="{932980B7-55DB-4F09-8709-D540CFB42F84}" destId="{94C9F339-3815-4BDD-A855-25545892BB49}" srcOrd="9" destOrd="0" presId="urn:microsoft.com/office/officeart/2005/8/layout/cycle6"/>
    <dgm:cxn modelId="{72118269-8588-4468-A761-72BF4A3BC5D3}" type="presParOf" srcId="{932980B7-55DB-4F09-8709-D540CFB42F84}" destId="{34D8EB7C-A8E7-4466-86FB-D6405BE14C53}" srcOrd="10" destOrd="0" presId="urn:microsoft.com/office/officeart/2005/8/layout/cycle6"/>
    <dgm:cxn modelId="{F479C880-338A-462C-81D0-0FED1404B711}" type="presParOf" srcId="{932980B7-55DB-4F09-8709-D540CFB42F84}" destId="{F0E2761A-3812-489A-99FC-9EB6E1BB246A}" srcOrd="11" destOrd="0" presId="urn:microsoft.com/office/officeart/2005/8/layout/cycle6"/>
    <dgm:cxn modelId="{C66800A5-7FCF-41BE-8D5F-0DC7E7CD3D14}" type="presParOf" srcId="{932980B7-55DB-4F09-8709-D540CFB42F84}" destId="{854F9497-3C43-46E2-A090-03D9240E5055}" srcOrd="12" destOrd="0" presId="urn:microsoft.com/office/officeart/2005/8/layout/cycle6"/>
    <dgm:cxn modelId="{3E5844F4-0EDD-4DA0-9566-AA1B44BEB868}" type="presParOf" srcId="{932980B7-55DB-4F09-8709-D540CFB42F84}" destId="{0E69D0E5-5149-422E-920F-ED1477C69BC2}" srcOrd="13" destOrd="0" presId="urn:microsoft.com/office/officeart/2005/8/layout/cycle6"/>
    <dgm:cxn modelId="{06197405-9C26-441D-81D5-24EC5D93C76E}" type="presParOf" srcId="{932980B7-55DB-4F09-8709-D540CFB42F84}" destId="{C68CB403-7FC0-47D3-BF6B-C37EEE6E0C29}" srcOrd="14" destOrd="0" presId="urn:microsoft.com/office/officeart/2005/8/layout/cycle6"/>
    <dgm:cxn modelId="{6AA75766-5A45-4365-9441-DA5A4B27A9FB}" type="presParOf" srcId="{932980B7-55DB-4F09-8709-D540CFB42F84}" destId="{50C625AF-0237-4179-A0AD-177D2A443F66}" srcOrd="15" destOrd="0" presId="urn:microsoft.com/office/officeart/2005/8/layout/cycle6"/>
    <dgm:cxn modelId="{35EC14ED-2286-48ED-9F81-CF128A6813D9}" type="presParOf" srcId="{932980B7-55DB-4F09-8709-D540CFB42F84}" destId="{71F6C0BD-3F21-432F-87CF-C66005799E4D}" srcOrd="16" destOrd="0" presId="urn:microsoft.com/office/officeart/2005/8/layout/cycle6"/>
    <dgm:cxn modelId="{661A9129-DADC-429A-A89A-A6BBFA11B9AE}" type="presParOf" srcId="{932980B7-55DB-4F09-8709-D540CFB42F84}" destId="{F2DCC45D-5E6A-40CD-84CA-D41EDD5450E4}" srcOrd="17" destOrd="0" presId="urn:microsoft.com/office/officeart/2005/8/layout/cycle6"/>
    <dgm:cxn modelId="{2962614C-9B1E-4011-9327-EB62841E8FC1}" type="presParOf" srcId="{932980B7-55DB-4F09-8709-D540CFB42F84}" destId="{A54038AC-9F17-4D59-BA95-E7F563621558}" srcOrd="18" destOrd="0" presId="urn:microsoft.com/office/officeart/2005/8/layout/cycle6"/>
    <dgm:cxn modelId="{3D5CF76C-ECF7-4060-964A-A099552A1316}" type="presParOf" srcId="{932980B7-55DB-4F09-8709-D540CFB42F84}" destId="{72A0CD75-7D5D-4C97-9851-EB4EA5DFA172}" srcOrd="19" destOrd="0" presId="urn:microsoft.com/office/officeart/2005/8/layout/cycle6"/>
    <dgm:cxn modelId="{52980792-10D0-47B0-9376-D54FE61DC589}" type="presParOf" srcId="{932980B7-55DB-4F09-8709-D540CFB42F84}" destId="{A3F38A0E-CFB8-4D17-AF98-B13D1EEFA00D}" srcOrd="20" destOrd="0" presId="urn:microsoft.com/office/officeart/2005/8/layout/cycle6"/>
    <dgm:cxn modelId="{FF08B803-63EC-4E84-9415-F864B5783B9A}" type="presParOf" srcId="{932980B7-55DB-4F09-8709-D540CFB42F84}" destId="{A6F180F8-FE99-45F4-8ECA-64B2DB70F901}" srcOrd="21" destOrd="0" presId="urn:microsoft.com/office/officeart/2005/8/layout/cycle6"/>
    <dgm:cxn modelId="{7F227E59-52F8-49DC-AB11-9E43733348C7}" type="presParOf" srcId="{932980B7-55DB-4F09-8709-D540CFB42F84}" destId="{26584377-1998-478C-B393-4B30568A0526}" srcOrd="22" destOrd="0" presId="urn:microsoft.com/office/officeart/2005/8/layout/cycle6"/>
    <dgm:cxn modelId="{5AE3D32A-27F9-43F3-BC44-31D7E861C091}" type="presParOf" srcId="{932980B7-55DB-4F09-8709-D540CFB42F84}" destId="{A06BC600-FE72-4A36-B3BD-7313283F11BC}" srcOrd="23" destOrd="0" presId="urn:microsoft.com/office/officeart/2005/8/layout/cycle6"/>
    <dgm:cxn modelId="{F6A0C8F9-6B55-4681-A795-80D4003A73A1}" type="presParOf" srcId="{932980B7-55DB-4F09-8709-D540CFB42F84}" destId="{4B71AA3C-9B8B-498C-A102-612DB9D182DD}" srcOrd="24" destOrd="0" presId="urn:microsoft.com/office/officeart/2005/8/layout/cycle6"/>
    <dgm:cxn modelId="{E4E3D4D4-E9C9-4570-A7F4-861ACF9569B6}" type="presParOf" srcId="{932980B7-55DB-4F09-8709-D540CFB42F84}" destId="{805E287F-C500-487A-B0C0-C980EF1C1B0A}" srcOrd="25" destOrd="0" presId="urn:microsoft.com/office/officeart/2005/8/layout/cycle6"/>
    <dgm:cxn modelId="{5874BE04-3298-4029-A257-7449BAEC7DCE}" type="presParOf" srcId="{932980B7-55DB-4F09-8709-D540CFB42F84}" destId="{76661D61-CA31-4858-BC9B-EA9C472C77CD}" srcOrd="26" destOrd="0" presId="urn:microsoft.com/office/officeart/2005/8/layout/cycle6"/>
    <dgm:cxn modelId="{099429CD-3E66-4BE7-B342-EB56A7A187D0}" type="presParOf" srcId="{932980B7-55DB-4F09-8709-D540CFB42F84}" destId="{DCC76972-61BF-4F7B-9B34-2394C95E01CE}" srcOrd="27" destOrd="0" presId="urn:microsoft.com/office/officeart/2005/8/layout/cycle6"/>
    <dgm:cxn modelId="{F966AAE6-11B6-45C8-A913-C9860959050F}" type="presParOf" srcId="{932980B7-55DB-4F09-8709-D540CFB42F84}" destId="{93B0A181-901F-485F-AE80-A81B1EDE553B}" srcOrd="28" destOrd="0" presId="urn:microsoft.com/office/officeart/2005/8/layout/cycle6"/>
    <dgm:cxn modelId="{3443CF23-1455-4C9F-96E1-F1B9EA619E84}" type="presParOf" srcId="{932980B7-55DB-4F09-8709-D540CFB42F84}" destId="{17E1D06B-38DD-4799-8984-189447389094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29D3B2-8C4D-411E-8CDA-31671F3CB945}" type="doc">
      <dgm:prSet loTypeId="urn:microsoft.com/office/officeart/2005/8/layout/chevron1" loCatId="Inbo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726D3B9-9363-4FA0-9C75-DE8D835E49E8}">
      <dgm:prSet/>
      <dgm:spPr/>
      <dgm:t>
        <a:bodyPr/>
        <a:lstStyle/>
        <a:p>
          <a:r>
            <a:rPr lang="en-US" dirty="0"/>
            <a:t>Attributes can be: water resource sustainability and customer satisfaction</a:t>
          </a:r>
        </a:p>
      </dgm:t>
    </dgm:pt>
    <dgm:pt modelId="{CE7F9199-BD8F-4C0F-A586-6866CDD092D4}" type="parTrans" cxnId="{0DAC9F2A-9EA0-4572-9A13-6ED822D247FD}">
      <dgm:prSet/>
      <dgm:spPr/>
      <dgm:t>
        <a:bodyPr/>
        <a:lstStyle/>
        <a:p>
          <a:endParaRPr lang="en-US"/>
        </a:p>
      </dgm:t>
    </dgm:pt>
    <dgm:pt modelId="{C73F703F-7125-4F22-A6A3-A5C3A1B56D14}" type="sibTrans" cxnId="{0DAC9F2A-9EA0-4572-9A13-6ED822D247FD}">
      <dgm:prSet/>
      <dgm:spPr/>
      <dgm:t>
        <a:bodyPr/>
        <a:lstStyle/>
        <a:p>
          <a:endParaRPr lang="en-US"/>
        </a:p>
      </dgm:t>
    </dgm:pt>
    <dgm:pt modelId="{907457C6-C6EB-4E9B-9BE8-FE9457C734AD}">
      <dgm:prSet/>
      <dgm:spPr/>
      <dgm:t>
        <a:bodyPr/>
        <a:lstStyle/>
        <a:p>
          <a:r>
            <a:rPr lang="en-US" dirty="0"/>
            <a:t>Practice area: permit compliance for collection systems</a:t>
          </a:r>
        </a:p>
      </dgm:t>
    </dgm:pt>
    <dgm:pt modelId="{0ABB167D-361B-45FC-A475-22631469472F}" type="parTrans" cxnId="{DA01AA2A-7CEB-4A1D-83EC-A09C73D85E89}">
      <dgm:prSet/>
      <dgm:spPr/>
      <dgm:t>
        <a:bodyPr/>
        <a:lstStyle/>
        <a:p>
          <a:endParaRPr lang="en-US"/>
        </a:p>
      </dgm:t>
    </dgm:pt>
    <dgm:pt modelId="{0D2C2194-9934-4EE8-BBE1-700BF24614F2}" type="sibTrans" cxnId="{DA01AA2A-7CEB-4A1D-83EC-A09C73D85E89}">
      <dgm:prSet/>
      <dgm:spPr/>
      <dgm:t>
        <a:bodyPr/>
        <a:lstStyle/>
        <a:p>
          <a:endParaRPr lang="en-US"/>
        </a:p>
      </dgm:t>
    </dgm:pt>
    <dgm:pt modelId="{F67ABEC8-1BBE-4B3E-A2EF-4AD30C50D8A1}">
      <dgm:prSet/>
      <dgm:spPr/>
      <dgm:t>
        <a:bodyPr/>
        <a:lstStyle/>
        <a:p>
          <a:r>
            <a:rPr lang="en-US" dirty="0"/>
            <a:t>Measure: number of SSO events annually and improve year over year</a:t>
          </a:r>
        </a:p>
      </dgm:t>
    </dgm:pt>
    <dgm:pt modelId="{2DBF92B1-9565-499F-A4EF-44BDA5A07079}" type="parTrans" cxnId="{FD5BD1F8-9061-4414-A8C4-3DEA5EC4FBEF}">
      <dgm:prSet/>
      <dgm:spPr/>
      <dgm:t>
        <a:bodyPr/>
        <a:lstStyle/>
        <a:p>
          <a:endParaRPr lang="en-US"/>
        </a:p>
      </dgm:t>
    </dgm:pt>
    <dgm:pt modelId="{ACBB3676-F8AF-4DCD-AA53-F857A3DA81DC}" type="sibTrans" cxnId="{FD5BD1F8-9061-4414-A8C4-3DEA5EC4FBEF}">
      <dgm:prSet/>
      <dgm:spPr/>
      <dgm:t>
        <a:bodyPr/>
        <a:lstStyle/>
        <a:p>
          <a:endParaRPr lang="en-US"/>
        </a:p>
      </dgm:t>
    </dgm:pt>
    <dgm:pt modelId="{0CA060BC-CA01-47C3-B304-9EBE9B9B0D40}">
      <dgm:prSet/>
      <dgm:spPr/>
      <dgm:t>
        <a:bodyPr/>
        <a:lstStyle/>
        <a:p>
          <a:r>
            <a:rPr lang="en-US" dirty="0"/>
            <a:t>Measure: Investment in R&amp;R</a:t>
          </a:r>
        </a:p>
      </dgm:t>
    </dgm:pt>
    <dgm:pt modelId="{66F298B3-E3EE-479D-8074-23CFFEFB1456}" type="parTrans" cxnId="{18A0D8B4-0DD4-4039-9203-E71474FD772A}">
      <dgm:prSet/>
      <dgm:spPr/>
      <dgm:t>
        <a:bodyPr/>
        <a:lstStyle/>
        <a:p>
          <a:endParaRPr lang="en-US"/>
        </a:p>
      </dgm:t>
    </dgm:pt>
    <dgm:pt modelId="{9C3FA1EF-0205-40B7-BD39-4C17C31C1CC0}" type="sibTrans" cxnId="{18A0D8B4-0DD4-4039-9203-E71474FD772A}">
      <dgm:prSet/>
      <dgm:spPr/>
      <dgm:t>
        <a:bodyPr/>
        <a:lstStyle/>
        <a:p>
          <a:endParaRPr lang="en-US"/>
        </a:p>
      </dgm:t>
    </dgm:pt>
    <dgm:pt modelId="{4484CDE1-81B5-4E39-B5BA-AB544ED8539B}">
      <dgm:prSet/>
      <dgm:spPr/>
      <dgm:t>
        <a:bodyPr/>
        <a:lstStyle/>
        <a:p>
          <a:r>
            <a:rPr lang="en-US"/>
            <a:t>Goals – Department</a:t>
          </a:r>
        </a:p>
      </dgm:t>
    </dgm:pt>
    <dgm:pt modelId="{ADFC0C11-A21E-41F0-A21F-D17B33A0AA73}" type="sibTrans" cxnId="{7ECEFB87-F82B-4694-8E16-C78E7DA05A79}">
      <dgm:prSet/>
      <dgm:spPr/>
      <dgm:t>
        <a:bodyPr/>
        <a:lstStyle/>
        <a:p>
          <a:endParaRPr lang="en-US"/>
        </a:p>
      </dgm:t>
    </dgm:pt>
    <dgm:pt modelId="{11C49A04-441A-4CD6-AD7B-59ECB462B3D4}" type="parTrans" cxnId="{7ECEFB87-F82B-4694-8E16-C78E7DA05A79}">
      <dgm:prSet/>
      <dgm:spPr/>
      <dgm:t>
        <a:bodyPr/>
        <a:lstStyle/>
        <a:p>
          <a:endParaRPr lang="en-US"/>
        </a:p>
      </dgm:t>
    </dgm:pt>
    <dgm:pt modelId="{1184BF1E-6AFB-4D5A-A691-04D77D666D18}">
      <dgm:prSet/>
      <dgm:spPr/>
      <dgm:t>
        <a:bodyPr/>
        <a:lstStyle/>
        <a:p>
          <a:r>
            <a:rPr lang="en-US" dirty="0"/>
            <a:t>Measure: Progress towards replacing failing assets (pipelines and lift stations)</a:t>
          </a:r>
        </a:p>
      </dgm:t>
    </dgm:pt>
    <dgm:pt modelId="{CB3DEF40-BC0C-46EC-A98B-A3AF34A838F0}" type="parTrans" cxnId="{06C0DE5A-776A-48C5-B33A-DD8070A41AA0}">
      <dgm:prSet/>
      <dgm:spPr/>
      <dgm:t>
        <a:bodyPr/>
        <a:lstStyle/>
        <a:p>
          <a:endParaRPr lang="en-US"/>
        </a:p>
      </dgm:t>
    </dgm:pt>
    <dgm:pt modelId="{03E05442-E4A9-4AF8-B8DD-8F9097776964}" type="sibTrans" cxnId="{06C0DE5A-776A-48C5-B33A-DD8070A41AA0}">
      <dgm:prSet/>
      <dgm:spPr/>
      <dgm:t>
        <a:bodyPr/>
        <a:lstStyle/>
        <a:p>
          <a:endParaRPr lang="en-US"/>
        </a:p>
      </dgm:t>
    </dgm:pt>
    <dgm:pt modelId="{BA5020B8-373C-4F2E-BCFF-72A27B60516B}" type="pres">
      <dgm:prSet presAssocID="{E529D3B2-8C4D-411E-8CDA-31671F3CB9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B4046-9A8A-425A-A989-3194B062114B}" type="pres">
      <dgm:prSet presAssocID="{4484CDE1-81B5-4E39-B5BA-AB544ED8539B}" presName="composite" presStyleCnt="0"/>
      <dgm:spPr/>
    </dgm:pt>
    <dgm:pt modelId="{83EA5D34-57B3-4F6F-BBBE-E91714F98F90}" type="pres">
      <dgm:prSet presAssocID="{4484CDE1-81B5-4E39-B5BA-AB544ED8539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D1E5E-DCE1-4D76-9F6B-90AE025B7268}" type="pres">
      <dgm:prSet presAssocID="{4484CDE1-81B5-4E39-B5BA-AB544ED8539B}" presName="desTx" presStyleLbl="revTx" presStyleIdx="0" presStyleCnt="1">
        <dgm:presLayoutVars>
          <dgm:bulletEnabled val="1"/>
        </dgm:presLayoutVars>
      </dgm:prSet>
      <dgm:spPr/>
    </dgm:pt>
    <dgm:pt modelId="{0F07EDD0-D947-4364-B0C2-6FD5C22A85ED}" type="pres">
      <dgm:prSet presAssocID="{ADFC0C11-A21E-41F0-A21F-D17B33A0AA73}" presName="space" presStyleCnt="0"/>
      <dgm:spPr/>
    </dgm:pt>
    <dgm:pt modelId="{2477DD54-0D4D-403C-BDFC-C165BAD44BC8}" type="pres">
      <dgm:prSet presAssocID="{D726D3B9-9363-4FA0-9C75-DE8D835E49E8}" presName="composite" presStyleCnt="0"/>
      <dgm:spPr/>
    </dgm:pt>
    <dgm:pt modelId="{67E31D6B-679E-4739-ABF5-7562BFC30D41}" type="pres">
      <dgm:prSet presAssocID="{D726D3B9-9363-4FA0-9C75-DE8D835E49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15ADA-925C-45DD-914F-612AF5169FA1}" type="pres">
      <dgm:prSet presAssocID="{D726D3B9-9363-4FA0-9C75-DE8D835E49E8}" presName="desTx" presStyleLbl="revTx" presStyleIdx="0" presStyleCnt="1">
        <dgm:presLayoutVars>
          <dgm:bulletEnabled val="1"/>
        </dgm:presLayoutVars>
      </dgm:prSet>
      <dgm:spPr/>
    </dgm:pt>
    <dgm:pt modelId="{AB85B3BF-20B9-45DF-873A-3D286B44360E}" type="pres">
      <dgm:prSet presAssocID="{C73F703F-7125-4F22-A6A3-A5C3A1B56D14}" presName="space" presStyleCnt="0"/>
      <dgm:spPr/>
    </dgm:pt>
    <dgm:pt modelId="{B3D84CB8-4C54-4B13-AF7F-49457C521CAC}" type="pres">
      <dgm:prSet presAssocID="{907457C6-C6EB-4E9B-9BE8-FE9457C734AD}" presName="composite" presStyleCnt="0"/>
      <dgm:spPr/>
    </dgm:pt>
    <dgm:pt modelId="{C64B5820-AA94-4C1E-89E9-CAD48A5A81F5}" type="pres">
      <dgm:prSet presAssocID="{907457C6-C6EB-4E9B-9BE8-FE9457C734AD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3235-8E4B-4090-8729-FB1540F97E00}" type="pres">
      <dgm:prSet presAssocID="{907457C6-C6EB-4E9B-9BE8-FE9457C734AD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9DED42-7111-4E82-AE05-7F43FF5AF3F5}" type="presOf" srcId="{907457C6-C6EB-4E9B-9BE8-FE9457C734AD}" destId="{C64B5820-AA94-4C1E-89E9-CAD48A5A81F5}" srcOrd="0" destOrd="0" presId="urn:microsoft.com/office/officeart/2005/8/layout/chevron1"/>
    <dgm:cxn modelId="{19421CFA-D2A2-4958-A8D7-697B71FB32A5}" type="presOf" srcId="{D726D3B9-9363-4FA0-9C75-DE8D835E49E8}" destId="{67E31D6B-679E-4739-ABF5-7562BFC30D41}" srcOrd="0" destOrd="0" presId="urn:microsoft.com/office/officeart/2005/8/layout/chevron1"/>
    <dgm:cxn modelId="{0DAC9F2A-9EA0-4572-9A13-6ED822D247FD}" srcId="{E529D3B2-8C4D-411E-8CDA-31671F3CB945}" destId="{D726D3B9-9363-4FA0-9C75-DE8D835E49E8}" srcOrd="1" destOrd="0" parTransId="{CE7F9199-BD8F-4C0F-A586-6866CDD092D4}" sibTransId="{C73F703F-7125-4F22-A6A3-A5C3A1B56D14}"/>
    <dgm:cxn modelId="{AAAF3580-6355-44F0-9AB0-7DBC6E3EBAC4}" type="presOf" srcId="{4484CDE1-81B5-4E39-B5BA-AB544ED8539B}" destId="{83EA5D34-57B3-4F6F-BBBE-E91714F98F90}" srcOrd="0" destOrd="0" presId="urn:microsoft.com/office/officeart/2005/8/layout/chevron1"/>
    <dgm:cxn modelId="{7ECEFB87-F82B-4694-8E16-C78E7DA05A79}" srcId="{E529D3B2-8C4D-411E-8CDA-31671F3CB945}" destId="{4484CDE1-81B5-4E39-B5BA-AB544ED8539B}" srcOrd="0" destOrd="0" parTransId="{11C49A04-441A-4CD6-AD7B-59ECB462B3D4}" sibTransId="{ADFC0C11-A21E-41F0-A21F-D17B33A0AA73}"/>
    <dgm:cxn modelId="{DCDE406B-5BCF-4541-A9F2-7436B8509ABA}" type="presOf" srcId="{E529D3B2-8C4D-411E-8CDA-31671F3CB945}" destId="{BA5020B8-373C-4F2E-BCFF-72A27B60516B}" srcOrd="0" destOrd="0" presId="urn:microsoft.com/office/officeart/2005/8/layout/chevron1"/>
    <dgm:cxn modelId="{FD5BD1F8-9061-4414-A8C4-3DEA5EC4FBEF}" srcId="{907457C6-C6EB-4E9B-9BE8-FE9457C734AD}" destId="{F67ABEC8-1BBE-4B3E-A2EF-4AD30C50D8A1}" srcOrd="0" destOrd="0" parTransId="{2DBF92B1-9565-499F-A4EF-44BDA5A07079}" sibTransId="{ACBB3676-F8AF-4DCD-AA53-F857A3DA81DC}"/>
    <dgm:cxn modelId="{FB43F40D-C6E7-4B3F-AD81-CD11B2322C04}" type="presOf" srcId="{F67ABEC8-1BBE-4B3E-A2EF-4AD30C50D8A1}" destId="{C0C73235-8E4B-4090-8729-FB1540F97E00}" srcOrd="0" destOrd="0" presId="urn:microsoft.com/office/officeart/2005/8/layout/chevron1"/>
    <dgm:cxn modelId="{06C0DE5A-776A-48C5-B33A-DD8070A41AA0}" srcId="{907457C6-C6EB-4E9B-9BE8-FE9457C734AD}" destId="{1184BF1E-6AFB-4D5A-A691-04D77D666D18}" srcOrd="2" destOrd="0" parTransId="{CB3DEF40-BC0C-46EC-A98B-A3AF34A838F0}" sibTransId="{03E05442-E4A9-4AF8-B8DD-8F9097776964}"/>
    <dgm:cxn modelId="{18A0D8B4-0DD4-4039-9203-E71474FD772A}" srcId="{907457C6-C6EB-4E9B-9BE8-FE9457C734AD}" destId="{0CA060BC-CA01-47C3-B304-9EBE9B9B0D40}" srcOrd="1" destOrd="0" parTransId="{66F298B3-E3EE-479D-8074-23CFFEFB1456}" sibTransId="{9C3FA1EF-0205-40B7-BD39-4C17C31C1CC0}"/>
    <dgm:cxn modelId="{DA01AA2A-7CEB-4A1D-83EC-A09C73D85E89}" srcId="{E529D3B2-8C4D-411E-8CDA-31671F3CB945}" destId="{907457C6-C6EB-4E9B-9BE8-FE9457C734AD}" srcOrd="2" destOrd="0" parTransId="{0ABB167D-361B-45FC-A475-22631469472F}" sibTransId="{0D2C2194-9934-4EE8-BBE1-700BF24614F2}"/>
    <dgm:cxn modelId="{0877ECDF-6AAF-4CB5-8906-81814018C1D5}" type="presOf" srcId="{1184BF1E-6AFB-4D5A-A691-04D77D666D18}" destId="{C0C73235-8E4B-4090-8729-FB1540F97E00}" srcOrd="0" destOrd="2" presId="urn:microsoft.com/office/officeart/2005/8/layout/chevron1"/>
    <dgm:cxn modelId="{BA0A019E-45B3-4206-965F-909AC8EC8D60}" type="presOf" srcId="{0CA060BC-CA01-47C3-B304-9EBE9B9B0D40}" destId="{C0C73235-8E4B-4090-8729-FB1540F97E00}" srcOrd="0" destOrd="1" presId="urn:microsoft.com/office/officeart/2005/8/layout/chevron1"/>
    <dgm:cxn modelId="{36717055-C91A-4243-863C-402EC3C3FF68}" type="presParOf" srcId="{BA5020B8-373C-4F2E-BCFF-72A27B60516B}" destId="{081B4046-9A8A-425A-A989-3194B062114B}" srcOrd="0" destOrd="0" presId="urn:microsoft.com/office/officeart/2005/8/layout/chevron1"/>
    <dgm:cxn modelId="{5AF8AFDD-0A83-46EA-918E-3CD67D79E43A}" type="presParOf" srcId="{081B4046-9A8A-425A-A989-3194B062114B}" destId="{83EA5D34-57B3-4F6F-BBBE-E91714F98F90}" srcOrd="0" destOrd="0" presId="urn:microsoft.com/office/officeart/2005/8/layout/chevron1"/>
    <dgm:cxn modelId="{559CCEC6-7830-4848-8578-0DE8F1C67D7A}" type="presParOf" srcId="{081B4046-9A8A-425A-A989-3194B062114B}" destId="{6F0D1E5E-DCE1-4D76-9F6B-90AE025B7268}" srcOrd="1" destOrd="0" presId="urn:microsoft.com/office/officeart/2005/8/layout/chevron1"/>
    <dgm:cxn modelId="{15791688-A69F-44E0-B375-E5EFDC6E790E}" type="presParOf" srcId="{BA5020B8-373C-4F2E-BCFF-72A27B60516B}" destId="{0F07EDD0-D947-4364-B0C2-6FD5C22A85ED}" srcOrd="1" destOrd="0" presId="urn:microsoft.com/office/officeart/2005/8/layout/chevron1"/>
    <dgm:cxn modelId="{4981E422-1858-4940-AB44-55F2C185214A}" type="presParOf" srcId="{BA5020B8-373C-4F2E-BCFF-72A27B60516B}" destId="{2477DD54-0D4D-403C-BDFC-C165BAD44BC8}" srcOrd="2" destOrd="0" presId="urn:microsoft.com/office/officeart/2005/8/layout/chevron1"/>
    <dgm:cxn modelId="{A3A206D3-6483-426E-94C8-1E3D3DA011E3}" type="presParOf" srcId="{2477DD54-0D4D-403C-BDFC-C165BAD44BC8}" destId="{67E31D6B-679E-4739-ABF5-7562BFC30D41}" srcOrd="0" destOrd="0" presId="urn:microsoft.com/office/officeart/2005/8/layout/chevron1"/>
    <dgm:cxn modelId="{D95D477C-A75C-483C-A33A-FB4090F4DE60}" type="presParOf" srcId="{2477DD54-0D4D-403C-BDFC-C165BAD44BC8}" destId="{B6215ADA-925C-45DD-914F-612AF5169FA1}" srcOrd="1" destOrd="0" presId="urn:microsoft.com/office/officeart/2005/8/layout/chevron1"/>
    <dgm:cxn modelId="{9E3A322A-B3AE-4D4B-B72B-67DE6EE5DFE2}" type="presParOf" srcId="{BA5020B8-373C-4F2E-BCFF-72A27B60516B}" destId="{AB85B3BF-20B9-45DF-873A-3D286B44360E}" srcOrd="3" destOrd="0" presId="urn:microsoft.com/office/officeart/2005/8/layout/chevron1"/>
    <dgm:cxn modelId="{3F16D3C2-48B7-4040-9C7F-8E937B95A821}" type="presParOf" srcId="{BA5020B8-373C-4F2E-BCFF-72A27B60516B}" destId="{B3D84CB8-4C54-4B13-AF7F-49457C521CAC}" srcOrd="4" destOrd="0" presId="urn:microsoft.com/office/officeart/2005/8/layout/chevron1"/>
    <dgm:cxn modelId="{49B770FF-8EE8-4A28-8E41-B2DB65B1114E}" type="presParOf" srcId="{B3D84CB8-4C54-4B13-AF7F-49457C521CAC}" destId="{C64B5820-AA94-4C1E-89E9-CAD48A5A81F5}" srcOrd="0" destOrd="0" presId="urn:microsoft.com/office/officeart/2005/8/layout/chevron1"/>
    <dgm:cxn modelId="{5E89BD38-CE23-47A4-A756-52AF5B7C0B52}" type="presParOf" srcId="{B3D84CB8-4C54-4B13-AF7F-49457C521CAC}" destId="{C0C73235-8E4B-4090-8729-FB1540F97E0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89A126-8285-4AA1-962E-1D03024B8B23}" type="doc">
      <dgm:prSet loTypeId="urn:microsoft.com/office/officeart/2005/8/layout/list1" loCatId="Inbo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4E4E3BA-A646-47A6-9389-461D11A58B95}">
      <dgm:prSet/>
      <dgm:spPr/>
      <dgm:t>
        <a:bodyPr/>
        <a:lstStyle/>
        <a:p>
          <a:r>
            <a:rPr lang="en-US"/>
            <a:t>Meeting 1</a:t>
          </a:r>
        </a:p>
      </dgm:t>
    </dgm:pt>
    <dgm:pt modelId="{60D088A2-0094-404B-BCEA-175DBFD09F5D}" type="parTrans" cxnId="{E06AEC10-BA3A-4090-AA27-D9A8F2AA6BF5}">
      <dgm:prSet/>
      <dgm:spPr/>
      <dgm:t>
        <a:bodyPr/>
        <a:lstStyle/>
        <a:p>
          <a:endParaRPr lang="en-US"/>
        </a:p>
      </dgm:t>
    </dgm:pt>
    <dgm:pt modelId="{0C3E7050-879D-4DCD-BCAF-905C02AF1AA9}" type="sibTrans" cxnId="{E06AEC10-BA3A-4090-AA27-D9A8F2AA6BF5}">
      <dgm:prSet/>
      <dgm:spPr/>
      <dgm:t>
        <a:bodyPr/>
        <a:lstStyle/>
        <a:p>
          <a:endParaRPr lang="en-US"/>
        </a:p>
      </dgm:t>
    </dgm:pt>
    <dgm:pt modelId="{306BE173-65FC-465E-954D-9D546E600660}">
      <dgm:prSet/>
      <dgm:spPr/>
      <dgm:t>
        <a:bodyPr/>
        <a:lstStyle/>
        <a:p>
          <a:r>
            <a:rPr lang="en-US"/>
            <a:t>Review functions with each division</a:t>
          </a:r>
        </a:p>
      </dgm:t>
    </dgm:pt>
    <dgm:pt modelId="{A7EE37C4-8656-42F5-A374-CAF3404E2D01}" type="parTrans" cxnId="{F383C187-38B2-4FEF-832C-5FAC2F1438A3}">
      <dgm:prSet/>
      <dgm:spPr/>
      <dgm:t>
        <a:bodyPr/>
        <a:lstStyle/>
        <a:p>
          <a:endParaRPr lang="en-US"/>
        </a:p>
      </dgm:t>
    </dgm:pt>
    <dgm:pt modelId="{75A19A0C-5A30-4779-85C6-9DF35EB792DB}" type="sibTrans" cxnId="{F383C187-38B2-4FEF-832C-5FAC2F1438A3}">
      <dgm:prSet/>
      <dgm:spPr/>
      <dgm:t>
        <a:bodyPr/>
        <a:lstStyle/>
        <a:p>
          <a:endParaRPr lang="en-US"/>
        </a:p>
      </dgm:t>
    </dgm:pt>
    <dgm:pt modelId="{37B09F52-D976-4CE3-8491-1C920415A31F}">
      <dgm:prSet/>
      <dgm:spPr/>
      <dgm:t>
        <a:bodyPr/>
        <a:lstStyle/>
        <a:p>
          <a:r>
            <a:rPr lang="en-US"/>
            <a:t>Develop SWOT analysis</a:t>
          </a:r>
        </a:p>
      </dgm:t>
    </dgm:pt>
    <dgm:pt modelId="{226ADE05-EC0F-4FD3-99B4-38F0B1AC700B}" type="parTrans" cxnId="{1A90F44A-1014-4D8A-96CF-0415BF8B567D}">
      <dgm:prSet/>
      <dgm:spPr/>
      <dgm:t>
        <a:bodyPr/>
        <a:lstStyle/>
        <a:p>
          <a:endParaRPr lang="en-US"/>
        </a:p>
      </dgm:t>
    </dgm:pt>
    <dgm:pt modelId="{C52862CE-70DF-4664-A025-A09D98E8479F}" type="sibTrans" cxnId="{1A90F44A-1014-4D8A-96CF-0415BF8B567D}">
      <dgm:prSet/>
      <dgm:spPr/>
      <dgm:t>
        <a:bodyPr/>
        <a:lstStyle/>
        <a:p>
          <a:endParaRPr lang="en-US"/>
        </a:p>
      </dgm:t>
    </dgm:pt>
    <dgm:pt modelId="{BED934BF-5803-4A0D-9778-9C6D504F9269}">
      <dgm:prSet/>
      <dgm:spPr/>
      <dgm:t>
        <a:bodyPr/>
        <a:lstStyle/>
        <a:p>
          <a:r>
            <a:rPr lang="en-US" dirty="0"/>
            <a:t>Consider objectives and goals</a:t>
          </a:r>
        </a:p>
      </dgm:t>
    </dgm:pt>
    <dgm:pt modelId="{04F7610D-DB86-4133-888D-291B50518B94}" type="parTrans" cxnId="{95605E1C-E35D-49A9-8DE5-44484B683674}">
      <dgm:prSet/>
      <dgm:spPr/>
      <dgm:t>
        <a:bodyPr/>
        <a:lstStyle/>
        <a:p>
          <a:endParaRPr lang="en-US"/>
        </a:p>
      </dgm:t>
    </dgm:pt>
    <dgm:pt modelId="{54AC94A0-9788-49C1-9D08-209B1AA11139}" type="sibTrans" cxnId="{95605E1C-E35D-49A9-8DE5-44484B683674}">
      <dgm:prSet/>
      <dgm:spPr/>
      <dgm:t>
        <a:bodyPr/>
        <a:lstStyle/>
        <a:p>
          <a:endParaRPr lang="en-US"/>
        </a:p>
      </dgm:t>
    </dgm:pt>
    <dgm:pt modelId="{89ED815E-4470-4EA0-B5BA-04535E6C0728}">
      <dgm:prSet/>
      <dgm:spPr/>
      <dgm:t>
        <a:bodyPr/>
        <a:lstStyle/>
        <a:p>
          <a:r>
            <a:rPr lang="en-US" dirty="0"/>
            <a:t>Meeting 2 and Post Meeting</a:t>
          </a:r>
        </a:p>
      </dgm:t>
    </dgm:pt>
    <dgm:pt modelId="{69AF8F71-B928-4C01-A4CB-95A95CDA71CE}" type="parTrans" cxnId="{146CDF1F-5AE2-407B-A2A2-7D363F086416}">
      <dgm:prSet/>
      <dgm:spPr/>
      <dgm:t>
        <a:bodyPr/>
        <a:lstStyle/>
        <a:p>
          <a:endParaRPr lang="en-US"/>
        </a:p>
      </dgm:t>
    </dgm:pt>
    <dgm:pt modelId="{FC840075-E637-4CE2-A9FD-ABD3D4B0FB40}" type="sibTrans" cxnId="{146CDF1F-5AE2-407B-A2A2-7D363F086416}">
      <dgm:prSet/>
      <dgm:spPr/>
      <dgm:t>
        <a:bodyPr/>
        <a:lstStyle/>
        <a:p>
          <a:endParaRPr lang="en-US"/>
        </a:p>
      </dgm:t>
    </dgm:pt>
    <dgm:pt modelId="{67A3E6A7-411F-402D-833D-E19813A10ED9}">
      <dgm:prSet/>
      <dgm:spPr/>
      <dgm:t>
        <a:bodyPr/>
        <a:lstStyle/>
        <a:p>
          <a:r>
            <a:rPr lang="en-US" dirty="0"/>
            <a:t>Develop metrics</a:t>
          </a:r>
        </a:p>
      </dgm:t>
    </dgm:pt>
    <dgm:pt modelId="{D967DFFD-50DE-4DAE-9CBA-F55CBA705A6A}" type="parTrans" cxnId="{A9C15A29-D0F2-466B-BDB2-194510793DCC}">
      <dgm:prSet/>
      <dgm:spPr/>
      <dgm:t>
        <a:bodyPr/>
        <a:lstStyle/>
        <a:p>
          <a:endParaRPr lang="en-US"/>
        </a:p>
      </dgm:t>
    </dgm:pt>
    <dgm:pt modelId="{C56CE7CA-2492-41EA-BA6B-E7FB529FBC11}" type="sibTrans" cxnId="{A9C15A29-D0F2-466B-BDB2-194510793DCC}">
      <dgm:prSet/>
      <dgm:spPr/>
      <dgm:t>
        <a:bodyPr/>
        <a:lstStyle/>
        <a:p>
          <a:endParaRPr lang="en-US"/>
        </a:p>
      </dgm:t>
    </dgm:pt>
    <dgm:pt modelId="{80CD9240-39BF-4570-A8E9-E1BF197A51B0}">
      <dgm:prSet/>
      <dgm:spPr/>
      <dgm:t>
        <a:bodyPr/>
        <a:lstStyle/>
        <a:p>
          <a:r>
            <a:rPr lang="en-US" dirty="0"/>
            <a:t>Align metrics to practice areas</a:t>
          </a:r>
        </a:p>
      </dgm:t>
    </dgm:pt>
    <dgm:pt modelId="{BE711489-8B61-44FF-AFBA-79CC3C6A2C53}" type="parTrans" cxnId="{EB0DCF8B-E3DB-45AD-A5E7-3451D210EE15}">
      <dgm:prSet/>
      <dgm:spPr/>
      <dgm:t>
        <a:bodyPr/>
        <a:lstStyle/>
        <a:p>
          <a:endParaRPr lang="en-US"/>
        </a:p>
      </dgm:t>
    </dgm:pt>
    <dgm:pt modelId="{454B322D-4D0D-4831-A37E-37127AEB2B77}" type="sibTrans" cxnId="{EB0DCF8B-E3DB-45AD-A5E7-3451D210EE15}">
      <dgm:prSet/>
      <dgm:spPr/>
      <dgm:t>
        <a:bodyPr/>
        <a:lstStyle/>
        <a:p>
          <a:endParaRPr lang="en-US"/>
        </a:p>
      </dgm:t>
    </dgm:pt>
    <dgm:pt modelId="{91212E83-E9E1-48B4-A306-EA20D3655CC3}">
      <dgm:prSet/>
      <dgm:spPr/>
      <dgm:t>
        <a:bodyPr/>
        <a:lstStyle/>
        <a:p>
          <a:r>
            <a:rPr lang="en-US" dirty="0"/>
            <a:t>Align practice areas to attributes under EUM</a:t>
          </a:r>
        </a:p>
      </dgm:t>
    </dgm:pt>
    <dgm:pt modelId="{57A691F5-9A1D-4772-B0BA-8BDF5249B6C3}" type="parTrans" cxnId="{16069CE8-0F21-4592-9ACE-CB1118CDF1F4}">
      <dgm:prSet/>
      <dgm:spPr/>
      <dgm:t>
        <a:bodyPr/>
        <a:lstStyle/>
        <a:p>
          <a:endParaRPr lang="en-US"/>
        </a:p>
      </dgm:t>
    </dgm:pt>
    <dgm:pt modelId="{071179D1-8150-44AD-8439-0B67197A7818}" type="sibTrans" cxnId="{16069CE8-0F21-4592-9ACE-CB1118CDF1F4}">
      <dgm:prSet/>
      <dgm:spPr/>
      <dgm:t>
        <a:bodyPr/>
        <a:lstStyle/>
        <a:p>
          <a:endParaRPr lang="en-US"/>
        </a:p>
      </dgm:t>
    </dgm:pt>
    <dgm:pt modelId="{0C262F1D-904B-4815-B793-2DE715468F58}">
      <dgm:prSet/>
      <dgm:spPr/>
      <dgm:t>
        <a:bodyPr/>
        <a:lstStyle/>
        <a:p>
          <a:r>
            <a:rPr lang="en-US" dirty="0"/>
            <a:t>Generate a final report</a:t>
          </a:r>
        </a:p>
      </dgm:t>
    </dgm:pt>
    <dgm:pt modelId="{846ED1F2-CA09-4A87-806D-1604287FC383}" type="parTrans" cxnId="{659FD8F3-1CD1-4294-AF0D-CB8103939F5A}">
      <dgm:prSet/>
      <dgm:spPr/>
      <dgm:t>
        <a:bodyPr/>
        <a:lstStyle/>
        <a:p>
          <a:endParaRPr lang="en-US"/>
        </a:p>
      </dgm:t>
    </dgm:pt>
    <dgm:pt modelId="{A1B9122C-41D1-4C5B-AED2-483022EE2A5B}" type="sibTrans" cxnId="{659FD8F3-1CD1-4294-AF0D-CB8103939F5A}">
      <dgm:prSet/>
      <dgm:spPr/>
      <dgm:t>
        <a:bodyPr/>
        <a:lstStyle/>
        <a:p>
          <a:endParaRPr lang="en-US"/>
        </a:p>
      </dgm:t>
    </dgm:pt>
    <dgm:pt modelId="{176AD810-B755-436F-AE9E-9F07BBFAB3D5}" type="pres">
      <dgm:prSet presAssocID="{BA89A126-8285-4AA1-962E-1D03024B8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34F8D-3849-4A6D-A4A8-888583D5433D}" type="pres">
      <dgm:prSet presAssocID="{24E4E3BA-A646-47A6-9389-461D11A58B95}" presName="parentLin" presStyleCnt="0"/>
      <dgm:spPr/>
    </dgm:pt>
    <dgm:pt modelId="{D791A87A-A928-442D-B24A-7A62703D0CA9}" type="pres">
      <dgm:prSet presAssocID="{24E4E3BA-A646-47A6-9389-461D11A58B9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48AE66-DF14-4B74-A864-26FDD03AF5E1}" type="pres">
      <dgm:prSet presAssocID="{24E4E3BA-A646-47A6-9389-461D11A58B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6133D-C446-4D3A-9A0B-A119BE653A02}" type="pres">
      <dgm:prSet presAssocID="{24E4E3BA-A646-47A6-9389-461D11A58B95}" presName="negativeSpace" presStyleCnt="0"/>
      <dgm:spPr/>
    </dgm:pt>
    <dgm:pt modelId="{65471BA0-4D34-4EB3-BB8D-AFBFB9013CB6}" type="pres">
      <dgm:prSet presAssocID="{24E4E3BA-A646-47A6-9389-461D11A58B9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B862-91A2-4F00-9FEC-80B7A256092F}" type="pres">
      <dgm:prSet presAssocID="{0C3E7050-879D-4DCD-BCAF-905C02AF1AA9}" presName="spaceBetweenRectangles" presStyleCnt="0"/>
      <dgm:spPr/>
    </dgm:pt>
    <dgm:pt modelId="{86F10B4B-DC11-4E74-8204-879DEB39CDF7}" type="pres">
      <dgm:prSet presAssocID="{89ED815E-4470-4EA0-B5BA-04535E6C0728}" presName="parentLin" presStyleCnt="0"/>
      <dgm:spPr/>
    </dgm:pt>
    <dgm:pt modelId="{A48A22F5-0851-4061-BF7F-AE3144612CEB}" type="pres">
      <dgm:prSet presAssocID="{89ED815E-4470-4EA0-B5BA-04535E6C072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36F5E8C-8ECD-49E9-88DF-E2886678B7E8}" type="pres">
      <dgm:prSet presAssocID="{89ED815E-4470-4EA0-B5BA-04535E6C07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CA079-5ECF-42EF-ABF0-3D3543418249}" type="pres">
      <dgm:prSet presAssocID="{89ED815E-4470-4EA0-B5BA-04535E6C0728}" presName="negativeSpace" presStyleCnt="0"/>
      <dgm:spPr/>
    </dgm:pt>
    <dgm:pt modelId="{92E172B9-A192-4EF0-B6F9-7F86418A4266}" type="pres">
      <dgm:prSet presAssocID="{89ED815E-4470-4EA0-B5BA-04535E6C072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DC41B-AC66-4153-9803-BBF773E52415}" type="presOf" srcId="{89ED815E-4470-4EA0-B5BA-04535E6C0728}" destId="{436F5E8C-8ECD-49E9-88DF-E2886678B7E8}" srcOrd="1" destOrd="0" presId="urn:microsoft.com/office/officeart/2005/8/layout/list1"/>
    <dgm:cxn modelId="{EB0DCF8B-E3DB-45AD-A5E7-3451D210EE15}" srcId="{67A3E6A7-411F-402D-833D-E19813A10ED9}" destId="{80CD9240-39BF-4570-A8E9-E1BF197A51B0}" srcOrd="0" destOrd="0" parTransId="{BE711489-8B61-44FF-AFBA-79CC3C6A2C53}" sibTransId="{454B322D-4D0D-4831-A37E-37127AEB2B77}"/>
    <dgm:cxn modelId="{F383C187-38B2-4FEF-832C-5FAC2F1438A3}" srcId="{24E4E3BA-A646-47A6-9389-461D11A58B95}" destId="{306BE173-65FC-465E-954D-9D546E600660}" srcOrd="0" destOrd="0" parTransId="{A7EE37C4-8656-42F5-A374-CAF3404E2D01}" sibTransId="{75A19A0C-5A30-4779-85C6-9DF35EB792DB}"/>
    <dgm:cxn modelId="{A9C15A29-D0F2-466B-BDB2-194510793DCC}" srcId="{89ED815E-4470-4EA0-B5BA-04535E6C0728}" destId="{67A3E6A7-411F-402D-833D-E19813A10ED9}" srcOrd="0" destOrd="0" parTransId="{D967DFFD-50DE-4DAE-9CBA-F55CBA705A6A}" sibTransId="{C56CE7CA-2492-41EA-BA6B-E7FB529FBC11}"/>
    <dgm:cxn modelId="{A04913B4-A9E1-437C-A103-3F633E349C64}" type="presOf" srcId="{89ED815E-4470-4EA0-B5BA-04535E6C0728}" destId="{A48A22F5-0851-4061-BF7F-AE3144612CEB}" srcOrd="0" destOrd="0" presId="urn:microsoft.com/office/officeart/2005/8/layout/list1"/>
    <dgm:cxn modelId="{238BF943-4578-4DAC-9710-986533EF2147}" type="presOf" srcId="{67A3E6A7-411F-402D-833D-E19813A10ED9}" destId="{92E172B9-A192-4EF0-B6F9-7F86418A4266}" srcOrd="0" destOrd="0" presId="urn:microsoft.com/office/officeart/2005/8/layout/list1"/>
    <dgm:cxn modelId="{95605E1C-E35D-49A9-8DE5-44484B683674}" srcId="{24E4E3BA-A646-47A6-9389-461D11A58B95}" destId="{BED934BF-5803-4A0D-9778-9C6D504F9269}" srcOrd="2" destOrd="0" parTransId="{04F7610D-DB86-4133-888D-291B50518B94}" sibTransId="{54AC94A0-9788-49C1-9D08-209B1AA11139}"/>
    <dgm:cxn modelId="{2FA726C4-2F2F-4D60-8426-60AD13E8904C}" type="presOf" srcId="{37B09F52-D976-4CE3-8491-1C920415A31F}" destId="{65471BA0-4D34-4EB3-BB8D-AFBFB9013CB6}" srcOrd="0" destOrd="1" presId="urn:microsoft.com/office/officeart/2005/8/layout/list1"/>
    <dgm:cxn modelId="{E06AEC10-BA3A-4090-AA27-D9A8F2AA6BF5}" srcId="{BA89A126-8285-4AA1-962E-1D03024B8B23}" destId="{24E4E3BA-A646-47A6-9389-461D11A58B95}" srcOrd="0" destOrd="0" parTransId="{60D088A2-0094-404B-BCEA-175DBFD09F5D}" sibTransId="{0C3E7050-879D-4DCD-BCAF-905C02AF1AA9}"/>
    <dgm:cxn modelId="{94AA912E-33A8-4DE3-820D-7C50876DDB3C}" type="presOf" srcId="{91212E83-E9E1-48B4-A306-EA20D3655CC3}" destId="{92E172B9-A192-4EF0-B6F9-7F86418A4266}" srcOrd="0" destOrd="2" presId="urn:microsoft.com/office/officeart/2005/8/layout/list1"/>
    <dgm:cxn modelId="{659FD8F3-1CD1-4294-AF0D-CB8103939F5A}" srcId="{89ED815E-4470-4EA0-B5BA-04535E6C0728}" destId="{0C262F1D-904B-4815-B793-2DE715468F58}" srcOrd="1" destOrd="0" parTransId="{846ED1F2-CA09-4A87-806D-1604287FC383}" sibTransId="{A1B9122C-41D1-4C5B-AED2-483022EE2A5B}"/>
    <dgm:cxn modelId="{1D912433-CF55-4B8B-B84C-302959B8E9DC}" type="presOf" srcId="{80CD9240-39BF-4570-A8E9-E1BF197A51B0}" destId="{92E172B9-A192-4EF0-B6F9-7F86418A4266}" srcOrd="0" destOrd="1" presId="urn:microsoft.com/office/officeart/2005/8/layout/list1"/>
    <dgm:cxn modelId="{16069CE8-0F21-4592-9ACE-CB1118CDF1F4}" srcId="{67A3E6A7-411F-402D-833D-E19813A10ED9}" destId="{91212E83-E9E1-48B4-A306-EA20D3655CC3}" srcOrd="1" destOrd="0" parTransId="{57A691F5-9A1D-4772-B0BA-8BDF5249B6C3}" sibTransId="{071179D1-8150-44AD-8439-0B67197A7818}"/>
    <dgm:cxn modelId="{231B7504-5F6D-420D-8439-F7FA77FC795A}" type="presOf" srcId="{0C262F1D-904B-4815-B793-2DE715468F58}" destId="{92E172B9-A192-4EF0-B6F9-7F86418A4266}" srcOrd="0" destOrd="3" presId="urn:microsoft.com/office/officeart/2005/8/layout/list1"/>
    <dgm:cxn modelId="{890F8906-08CE-44D7-A7FC-DF2DB3144B7A}" type="presOf" srcId="{24E4E3BA-A646-47A6-9389-461D11A58B95}" destId="{D791A87A-A928-442D-B24A-7A62703D0CA9}" srcOrd="0" destOrd="0" presId="urn:microsoft.com/office/officeart/2005/8/layout/list1"/>
    <dgm:cxn modelId="{146CDF1F-5AE2-407B-A2A2-7D363F086416}" srcId="{BA89A126-8285-4AA1-962E-1D03024B8B23}" destId="{89ED815E-4470-4EA0-B5BA-04535E6C0728}" srcOrd="1" destOrd="0" parTransId="{69AF8F71-B928-4C01-A4CB-95A95CDA71CE}" sibTransId="{FC840075-E637-4CE2-A9FD-ABD3D4B0FB40}"/>
    <dgm:cxn modelId="{ECC08E68-F4DC-4FEE-9E9E-378670565153}" type="presOf" srcId="{24E4E3BA-A646-47A6-9389-461D11A58B95}" destId="{6148AE66-DF14-4B74-A864-26FDD03AF5E1}" srcOrd="1" destOrd="0" presId="urn:microsoft.com/office/officeart/2005/8/layout/list1"/>
    <dgm:cxn modelId="{C2C81C9F-213F-4B22-9C68-041FE378DAF0}" type="presOf" srcId="{306BE173-65FC-465E-954D-9D546E600660}" destId="{65471BA0-4D34-4EB3-BB8D-AFBFB9013CB6}" srcOrd="0" destOrd="0" presId="urn:microsoft.com/office/officeart/2005/8/layout/list1"/>
    <dgm:cxn modelId="{1A90F44A-1014-4D8A-96CF-0415BF8B567D}" srcId="{24E4E3BA-A646-47A6-9389-461D11A58B95}" destId="{37B09F52-D976-4CE3-8491-1C920415A31F}" srcOrd="1" destOrd="0" parTransId="{226ADE05-EC0F-4FD3-99B4-38F0B1AC700B}" sibTransId="{C52862CE-70DF-4664-A025-A09D98E8479F}"/>
    <dgm:cxn modelId="{BE2EB237-EC4E-4B33-BD3F-10196707773B}" type="presOf" srcId="{BED934BF-5803-4A0D-9778-9C6D504F9269}" destId="{65471BA0-4D34-4EB3-BB8D-AFBFB9013CB6}" srcOrd="0" destOrd="2" presId="urn:microsoft.com/office/officeart/2005/8/layout/list1"/>
    <dgm:cxn modelId="{800069C8-7F4A-4B60-8379-C9A3A437B1F7}" type="presOf" srcId="{BA89A126-8285-4AA1-962E-1D03024B8B23}" destId="{176AD810-B755-436F-AE9E-9F07BBFAB3D5}" srcOrd="0" destOrd="0" presId="urn:microsoft.com/office/officeart/2005/8/layout/list1"/>
    <dgm:cxn modelId="{C15F2EE9-F365-4107-B2FB-2E0395DB7A3C}" type="presParOf" srcId="{176AD810-B755-436F-AE9E-9F07BBFAB3D5}" destId="{12B34F8D-3849-4A6D-A4A8-888583D5433D}" srcOrd="0" destOrd="0" presId="urn:microsoft.com/office/officeart/2005/8/layout/list1"/>
    <dgm:cxn modelId="{03C9548A-2EE3-4E8A-A2E6-B1D7F49659FE}" type="presParOf" srcId="{12B34F8D-3849-4A6D-A4A8-888583D5433D}" destId="{D791A87A-A928-442D-B24A-7A62703D0CA9}" srcOrd="0" destOrd="0" presId="urn:microsoft.com/office/officeart/2005/8/layout/list1"/>
    <dgm:cxn modelId="{1D50EA2F-BB44-43CB-8BB0-7234DA005893}" type="presParOf" srcId="{12B34F8D-3849-4A6D-A4A8-888583D5433D}" destId="{6148AE66-DF14-4B74-A864-26FDD03AF5E1}" srcOrd="1" destOrd="0" presId="urn:microsoft.com/office/officeart/2005/8/layout/list1"/>
    <dgm:cxn modelId="{4BB15DA4-832C-4037-89DB-55A15349E639}" type="presParOf" srcId="{176AD810-B755-436F-AE9E-9F07BBFAB3D5}" destId="{4B36133D-C446-4D3A-9A0B-A119BE653A02}" srcOrd="1" destOrd="0" presId="urn:microsoft.com/office/officeart/2005/8/layout/list1"/>
    <dgm:cxn modelId="{31FFDA1A-89F4-4711-B50E-54693E1BCC5C}" type="presParOf" srcId="{176AD810-B755-436F-AE9E-9F07BBFAB3D5}" destId="{65471BA0-4D34-4EB3-BB8D-AFBFB9013CB6}" srcOrd="2" destOrd="0" presId="urn:microsoft.com/office/officeart/2005/8/layout/list1"/>
    <dgm:cxn modelId="{9A186427-897C-460B-B17B-A6F6A0C395EA}" type="presParOf" srcId="{176AD810-B755-436F-AE9E-9F07BBFAB3D5}" destId="{3037B862-91A2-4F00-9FEC-80B7A256092F}" srcOrd="3" destOrd="0" presId="urn:microsoft.com/office/officeart/2005/8/layout/list1"/>
    <dgm:cxn modelId="{18DEE5D9-3F07-4A71-8052-91A3E241645E}" type="presParOf" srcId="{176AD810-B755-436F-AE9E-9F07BBFAB3D5}" destId="{86F10B4B-DC11-4E74-8204-879DEB39CDF7}" srcOrd="4" destOrd="0" presId="urn:microsoft.com/office/officeart/2005/8/layout/list1"/>
    <dgm:cxn modelId="{672C3F76-992E-4E6E-AFB8-5266F3E8B3EC}" type="presParOf" srcId="{86F10B4B-DC11-4E74-8204-879DEB39CDF7}" destId="{A48A22F5-0851-4061-BF7F-AE3144612CEB}" srcOrd="0" destOrd="0" presId="urn:microsoft.com/office/officeart/2005/8/layout/list1"/>
    <dgm:cxn modelId="{C5C87CF3-4488-46C7-AA1E-9C7B11DC89E3}" type="presParOf" srcId="{86F10B4B-DC11-4E74-8204-879DEB39CDF7}" destId="{436F5E8C-8ECD-49E9-88DF-E2886678B7E8}" srcOrd="1" destOrd="0" presId="urn:microsoft.com/office/officeart/2005/8/layout/list1"/>
    <dgm:cxn modelId="{A303709C-5A47-46A8-BD07-DE2744E1FF44}" type="presParOf" srcId="{176AD810-B755-436F-AE9E-9F07BBFAB3D5}" destId="{2A4CA079-5ECF-42EF-ABF0-3D3543418249}" srcOrd="5" destOrd="0" presId="urn:microsoft.com/office/officeart/2005/8/layout/list1"/>
    <dgm:cxn modelId="{4F15460A-AA56-4B39-8C9C-503FD945F83E}" type="presParOf" srcId="{176AD810-B755-436F-AE9E-9F07BBFAB3D5}" destId="{92E172B9-A192-4EF0-B6F9-7F86418A42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C0D5C-365E-4867-B104-16BA8D540F6D}">
      <dsp:nvSpPr>
        <dsp:cNvPr id="0" name=""/>
        <dsp:cNvSpPr/>
      </dsp:nvSpPr>
      <dsp:spPr>
        <a:xfrm>
          <a:off x="3056" y="115263"/>
          <a:ext cx="2980213" cy="665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Product Quality</a:t>
          </a:r>
        </a:p>
      </dsp:txBody>
      <dsp:txXfrm>
        <a:off x="3056" y="115263"/>
        <a:ext cx="2980213" cy="665768"/>
      </dsp:txXfrm>
    </dsp:sp>
    <dsp:sp modelId="{5F9076F5-2BF4-4AC9-9654-8D6CA0F488FC}">
      <dsp:nvSpPr>
        <dsp:cNvPr id="0" name=""/>
        <dsp:cNvSpPr/>
      </dsp:nvSpPr>
      <dsp:spPr>
        <a:xfrm>
          <a:off x="3056" y="781031"/>
          <a:ext cx="298021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Produces “fit for purpose” resources that meet or exceed full compliance with regulatory and reliability requirements and consistent with customer, public health, ecological, and economic needs.</a:t>
          </a:r>
        </a:p>
      </dsp:txBody>
      <dsp:txXfrm>
        <a:off x="3056" y="781031"/>
        <a:ext cx="2980213" cy="2519910"/>
      </dsp:txXfrm>
    </dsp:sp>
    <dsp:sp modelId="{16C354C0-D970-4153-B020-7E40A687B625}">
      <dsp:nvSpPr>
        <dsp:cNvPr id="0" name=""/>
        <dsp:cNvSpPr/>
      </dsp:nvSpPr>
      <dsp:spPr>
        <a:xfrm>
          <a:off x="3400500" y="115263"/>
          <a:ext cx="2980213" cy="665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Customer Satisfaction</a:t>
          </a:r>
        </a:p>
      </dsp:txBody>
      <dsp:txXfrm>
        <a:off x="3400500" y="115263"/>
        <a:ext cx="2980213" cy="665768"/>
      </dsp:txXfrm>
    </dsp:sp>
    <dsp:sp modelId="{46933939-580F-4E10-881A-3DB00D7DA276}">
      <dsp:nvSpPr>
        <dsp:cNvPr id="0" name=""/>
        <dsp:cNvSpPr/>
      </dsp:nvSpPr>
      <dsp:spPr>
        <a:xfrm>
          <a:off x="3400500" y="781031"/>
          <a:ext cx="298021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Provides reliable, responsive, and affordable services in line with explicit, customer-driven service levels.</a:t>
          </a:r>
        </a:p>
      </dsp:txBody>
      <dsp:txXfrm>
        <a:off x="3400500" y="781031"/>
        <a:ext cx="2980213" cy="2519910"/>
      </dsp:txXfrm>
    </dsp:sp>
    <dsp:sp modelId="{786DF084-BC22-4B8D-A154-44398C14A151}">
      <dsp:nvSpPr>
        <dsp:cNvPr id="0" name=""/>
        <dsp:cNvSpPr/>
      </dsp:nvSpPr>
      <dsp:spPr>
        <a:xfrm>
          <a:off x="6797944" y="115263"/>
          <a:ext cx="2980213" cy="665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Stakeholder Understanding and Support</a:t>
          </a:r>
        </a:p>
      </dsp:txBody>
      <dsp:txXfrm>
        <a:off x="6797944" y="115263"/>
        <a:ext cx="2980213" cy="665768"/>
      </dsp:txXfrm>
    </dsp:sp>
    <dsp:sp modelId="{664C94E8-1CAC-49F9-80C8-E2C17CE084C0}">
      <dsp:nvSpPr>
        <dsp:cNvPr id="0" name=""/>
        <dsp:cNvSpPr/>
      </dsp:nvSpPr>
      <dsp:spPr>
        <a:xfrm>
          <a:off x="6797944" y="781031"/>
          <a:ext cx="2980213" cy="251991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Engenders understanding and support from stakeholders (anyone who can affect or be affected by the utility)</a:t>
          </a:r>
        </a:p>
      </dsp:txBody>
      <dsp:txXfrm>
        <a:off x="6797944" y="781031"/>
        <a:ext cx="2980213" cy="25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C0D5C-365E-4867-B104-16BA8D540F6D}">
      <dsp:nvSpPr>
        <dsp:cNvPr id="0" name=""/>
        <dsp:cNvSpPr/>
      </dsp:nvSpPr>
      <dsp:spPr>
        <a:xfrm>
          <a:off x="0" y="66504"/>
          <a:ext cx="2980213" cy="621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Financial Viability</a:t>
          </a:r>
        </a:p>
      </dsp:txBody>
      <dsp:txXfrm>
        <a:off x="0" y="66504"/>
        <a:ext cx="2980213" cy="621316"/>
      </dsp:txXfrm>
    </dsp:sp>
    <dsp:sp modelId="{5F9076F5-2BF4-4AC9-9654-8D6CA0F488FC}">
      <dsp:nvSpPr>
        <dsp:cNvPr id="0" name=""/>
        <dsp:cNvSpPr/>
      </dsp:nvSpPr>
      <dsp:spPr>
        <a:xfrm>
          <a:off x="3056" y="688808"/>
          <a:ext cx="2980213" cy="26599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	Understands and plans for the full life-cycle of utility operations and value of water resources.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Establishes and maintains an effective balance between long-term debt, asset values, operations and maintenance expenditures, and operating revenues.</a:t>
          </a:r>
        </a:p>
      </dsp:txBody>
      <dsp:txXfrm>
        <a:off x="3056" y="688808"/>
        <a:ext cx="2980213" cy="2659905"/>
      </dsp:txXfrm>
    </dsp:sp>
    <dsp:sp modelId="{16C354C0-D970-4153-B020-7E40A687B625}">
      <dsp:nvSpPr>
        <dsp:cNvPr id="0" name=""/>
        <dsp:cNvSpPr/>
      </dsp:nvSpPr>
      <dsp:spPr>
        <a:xfrm>
          <a:off x="3400500" y="67491"/>
          <a:ext cx="2980213" cy="621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Operational Optimization</a:t>
          </a:r>
        </a:p>
      </dsp:txBody>
      <dsp:txXfrm>
        <a:off x="3400500" y="67491"/>
        <a:ext cx="2980213" cy="621316"/>
      </dsp:txXfrm>
    </dsp:sp>
    <dsp:sp modelId="{46933939-580F-4E10-881A-3DB00D7DA276}">
      <dsp:nvSpPr>
        <dsp:cNvPr id="0" name=""/>
        <dsp:cNvSpPr/>
      </dsp:nvSpPr>
      <dsp:spPr>
        <a:xfrm>
          <a:off x="3400500" y="688808"/>
          <a:ext cx="2980213" cy="26599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	Ensures ongoing, timely, cost-effective, reliable, and sustainable performance improvements in all facets of its operations in service to public health and environmental protection.</a:t>
          </a:r>
        </a:p>
      </dsp:txBody>
      <dsp:txXfrm>
        <a:off x="3400500" y="688808"/>
        <a:ext cx="2980213" cy="2659905"/>
      </dsp:txXfrm>
    </dsp:sp>
    <dsp:sp modelId="{786DF084-BC22-4B8D-A154-44398C14A151}">
      <dsp:nvSpPr>
        <dsp:cNvPr id="0" name=""/>
        <dsp:cNvSpPr/>
      </dsp:nvSpPr>
      <dsp:spPr>
        <a:xfrm>
          <a:off x="6797944" y="67491"/>
          <a:ext cx="2980213" cy="621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Employee and Leadership Development</a:t>
          </a:r>
        </a:p>
      </dsp:txBody>
      <dsp:txXfrm>
        <a:off x="6797944" y="67491"/>
        <a:ext cx="2980213" cy="621316"/>
      </dsp:txXfrm>
    </dsp:sp>
    <dsp:sp modelId="{664C94E8-1CAC-49F9-80C8-E2C17CE084C0}">
      <dsp:nvSpPr>
        <dsp:cNvPr id="0" name=""/>
        <dsp:cNvSpPr/>
      </dsp:nvSpPr>
      <dsp:spPr>
        <a:xfrm>
          <a:off x="6797944" y="688808"/>
          <a:ext cx="2980213" cy="265990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	Recruits, develops, and retains a workforce that is competent, motivated, adaptive, and safety focused.</a:t>
          </a:r>
        </a:p>
      </dsp:txBody>
      <dsp:txXfrm>
        <a:off x="6797944" y="688808"/>
        <a:ext cx="2980213" cy="2659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CB340-7204-4C6E-BE8C-6994C3B7D602}">
      <dsp:nvSpPr>
        <dsp:cNvPr id="0" name=""/>
        <dsp:cNvSpPr/>
      </dsp:nvSpPr>
      <dsp:spPr>
        <a:xfrm>
          <a:off x="11303" y="132319"/>
          <a:ext cx="2523356" cy="757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01" tIns="199401" rIns="199401" bIns="1994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Enterprise Resiliency</a:t>
          </a:r>
        </a:p>
      </dsp:txBody>
      <dsp:txXfrm>
        <a:off x="11303" y="132319"/>
        <a:ext cx="2523356" cy="757006"/>
      </dsp:txXfrm>
    </dsp:sp>
    <dsp:sp modelId="{BF0C4751-9592-4B51-9BF1-EE67D5508225}">
      <dsp:nvSpPr>
        <dsp:cNvPr id="0" name=""/>
        <dsp:cNvSpPr/>
      </dsp:nvSpPr>
      <dsp:spPr>
        <a:xfrm>
          <a:off x="11303" y="889326"/>
          <a:ext cx="2523356" cy="30169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52" tIns="249252" rIns="249252" bIns="24925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Ensures utility leadership and staff work together internally,  and coordinate with external partners, to anticipate, respond to, and avoid problems</a:t>
          </a:r>
        </a:p>
      </dsp:txBody>
      <dsp:txXfrm>
        <a:off x="11303" y="889326"/>
        <a:ext cx="2523356" cy="3016953"/>
      </dsp:txXfrm>
    </dsp:sp>
    <dsp:sp modelId="{815619FB-69D4-486B-9AC4-2EC5C5184F70}">
      <dsp:nvSpPr>
        <dsp:cNvPr id="0" name=""/>
        <dsp:cNvSpPr/>
      </dsp:nvSpPr>
      <dsp:spPr>
        <a:xfrm>
          <a:off x="2642448" y="132319"/>
          <a:ext cx="2523356" cy="757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01" tIns="199401" rIns="199401" bIns="1994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Infrastructure Strategy and Performance</a:t>
          </a:r>
        </a:p>
      </dsp:txBody>
      <dsp:txXfrm>
        <a:off x="2642448" y="132319"/>
        <a:ext cx="2523356" cy="757006"/>
      </dsp:txXfrm>
    </dsp:sp>
    <dsp:sp modelId="{BA68907A-7C66-4A32-B00E-F6E0E27D5F62}">
      <dsp:nvSpPr>
        <dsp:cNvPr id="0" name=""/>
        <dsp:cNvSpPr/>
      </dsp:nvSpPr>
      <dsp:spPr>
        <a:xfrm>
          <a:off x="2642448" y="889326"/>
          <a:ext cx="2523356" cy="30169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52" tIns="249252" rIns="249252" bIns="24925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Understands the condition of and costs associated with critical infrastructure assets.</a:t>
          </a:r>
        </a:p>
      </dsp:txBody>
      <dsp:txXfrm>
        <a:off x="2642448" y="889326"/>
        <a:ext cx="2523356" cy="3016953"/>
      </dsp:txXfrm>
    </dsp:sp>
    <dsp:sp modelId="{588983EA-121B-42B7-9F16-3B53A83B81D8}">
      <dsp:nvSpPr>
        <dsp:cNvPr id="0" name=""/>
        <dsp:cNvSpPr/>
      </dsp:nvSpPr>
      <dsp:spPr>
        <a:xfrm>
          <a:off x="5273594" y="132319"/>
          <a:ext cx="2523356" cy="757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01" tIns="199401" rIns="199401" bIns="1994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Community Sustainability</a:t>
          </a:r>
        </a:p>
      </dsp:txBody>
      <dsp:txXfrm>
        <a:off x="5273594" y="132319"/>
        <a:ext cx="2523356" cy="757006"/>
      </dsp:txXfrm>
    </dsp:sp>
    <dsp:sp modelId="{CD1962FE-2960-469A-AB8E-670A7658F40C}">
      <dsp:nvSpPr>
        <dsp:cNvPr id="0" name=""/>
        <dsp:cNvSpPr/>
      </dsp:nvSpPr>
      <dsp:spPr>
        <a:xfrm>
          <a:off x="5273594" y="889326"/>
          <a:ext cx="2523356" cy="30169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52" tIns="249252" rIns="249252" bIns="24925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Takes and active leadership role in promoting and organizing community sustainability improvements through collaboration with local partners.</a:t>
          </a:r>
        </a:p>
      </dsp:txBody>
      <dsp:txXfrm>
        <a:off x="5273594" y="889326"/>
        <a:ext cx="2523356" cy="3016953"/>
      </dsp:txXfrm>
    </dsp:sp>
    <dsp:sp modelId="{516B9648-8FC5-43CF-9645-28598DEB54A8}">
      <dsp:nvSpPr>
        <dsp:cNvPr id="0" name=""/>
        <dsp:cNvSpPr/>
      </dsp:nvSpPr>
      <dsp:spPr>
        <a:xfrm>
          <a:off x="7904740" y="132319"/>
          <a:ext cx="2523356" cy="7570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01" tIns="199401" rIns="199401" bIns="1994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Water Resource Sustainabilty</a:t>
          </a:r>
        </a:p>
      </dsp:txBody>
      <dsp:txXfrm>
        <a:off x="7904740" y="132319"/>
        <a:ext cx="2523356" cy="757006"/>
      </dsp:txXfrm>
    </dsp:sp>
    <dsp:sp modelId="{D0EEDF10-E778-4ED8-A398-A2977B42F69B}">
      <dsp:nvSpPr>
        <dsp:cNvPr id="0" name=""/>
        <dsp:cNvSpPr/>
      </dsp:nvSpPr>
      <dsp:spPr>
        <a:xfrm>
          <a:off x="7904740" y="889326"/>
          <a:ext cx="2523356" cy="30169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52" tIns="249252" rIns="249252" bIns="24925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Ensures the availability and sustainable management of water for its community and watershed, including water resource recover.</a:t>
          </a:r>
        </a:p>
      </dsp:txBody>
      <dsp:txXfrm>
        <a:off x="7904740" y="889326"/>
        <a:ext cx="2523356" cy="3016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0CB13-D32B-4D81-9B94-6AD220F92408}">
      <dsp:nvSpPr>
        <dsp:cNvPr id="0" name=""/>
        <dsp:cNvSpPr/>
      </dsp:nvSpPr>
      <dsp:spPr>
        <a:xfrm>
          <a:off x="0" y="2982708"/>
          <a:ext cx="1908253" cy="978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15" tIns="241808" rIns="135715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Practice</a:t>
          </a:r>
        </a:p>
      </dsp:txBody>
      <dsp:txXfrm>
        <a:off x="0" y="2982708"/>
        <a:ext cx="1908253" cy="978991"/>
      </dsp:txXfrm>
    </dsp:sp>
    <dsp:sp modelId="{9052F7B6-8D40-49B9-B862-352B8C69BFB6}">
      <dsp:nvSpPr>
        <dsp:cNvPr id="0" name=""/>
        <dsp:cNvSpPr/>
      </dsp:nvSpPr>
      <dsp:spPr>
        <a:xfrm>
          <a:off x="1908253" y="2982708"/>
          <a:ext cx="5724760" cy="97899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25" tIns="177800" rIns="116125" bIns="1778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Practice Area 3: Asset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Measure: fixed assets to be inventoried and plan for R&amp;R in place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Measure: assets with moving parts to include programmatic preventive maintenance (CMMS)</a:t>
          </a:r>
        </a:p>
      </dsp:txBody>
      <dsp:txXfrm>
        <a:off x="1908253" y="2982708"/>
        <a:ext cx="5724760" cy="978991"/>
      </dsp:txXfrm>
    </dsp:sp>
    <dsp:sp modelId="{6EE401C4-93EB-4B5E-B16C-ED206853996A}">
      <dsp:nvSpPr>
        <dsp:cNvPr id="0" name=""/>
        <dsp:cNvSpPr/>
      </dsp:nvSpPr>
      <dsp:spPr>
        <a:xfrm rot="10800000">
          <a:off x="0" y="1491704"/>
          <a:ext cx="1908253" cy="15056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15" tIns="241808" rIns="135715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Practice</a:t>
          </a:r>
        </a:p>
      </dsp:txBody>
      <dsp:txXfrm rot="-10800000">
        <a:off x="0" y="1491704"/>
        <a:ext cx="1908253" cy="978697"/>
      </dsp:txXfrm>
    </dsp:sp>
    <dsp:sp modelId="{96C8C887-BC47-441A-990F-58FEC3483B40}">
      <dsp:nvSpPr>
        <dsp:cNvPr id="0" name=""/>
        <dsp:cNvSpPr/>
      </dsp:nvSpPr>
      <dsp:spPr>
        <a:xfrm>
          <a:off x="1908253" y="1491704"/>
          <a:ext cx="5724760" cy="9786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25" tIns="177800" rIns="116125" bIns="1778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Practice Area 2: Capital Delivery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Measure: schedule and budget compliance on a project level and overall level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Measure: Human capital efficiency to deliver</a:t>
          </a:r>
        </a:p>
      </dsp:txBody>
      <dsp:txXfrm>
        <a:off x="1908253" y="1491704"/>
        <a:ext cx="5724760" cy="978697"/>
      </dsp:txXfrm>
    </dsp:sp>
    <dsp:sp modelId="{AA1FB2D1-CB98-41B6-8B99-5EE79700DFED}">
      <dsp:nvSpPr>
        <dsp:cNvPr id="0" name=""/>
        <dsp:cNvSpPr/>
      </dsp:nvSpPr>
      <dsp:spPr>
        <a:xfrm rot="10800000">
          <a:off x="0" y="700"/>
          <a:ext cx="1908253" cy="15056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15" tIns="241808" rIns="135715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Practice</a:t>
          </a:r>
        </a:p>
      </dsp:txBody>
      <dsp:txXfrm rot="-10800000">
        <a:off x="0" y="700"/>
        <a:ext cx="1908253" cy="978697"/>
      </dsp:txXfrm>
    </dsp:sp>
    <dsp:sp modelId="{FE8F0F5C-DF8E-4CE9-ACA0-A1567FFF9BB1}">
      <dsp:nvSpPr>
        <dsp:cNvPr id="0" name=""/>
        <dsp:cNvSpPr/>
      </dsp:nvSpPr>
      <dsp:spPr>
        <a:xfrm>
          <a:off x="1908253" y="700"/>
          <a:ext cx="5724760" cy="9786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25" tIns="177800" rIns="116125" bIns="1778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Practice Area 1: New Development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Measure: update development standards by January 1st every year</a:t>
          </a:r>
        </a:p>
      </dsp:txBody>
      <dsp:txXfrm>
        <a:off x="1908253" y="700"/>
        <a:ext cx="5724760" cy="978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084A-55B2-4CCC-B8C0-B48BB0814A41}">
      <dsp:nvSpPr>
        <dsp:cNvPr id="0" name=""/>
        <dsp:cNvSpPr/>
      </dsp:nvSpPr>
      <dsp:spPr>
        <a:xfrm rot="10800000">
          <a:off x="0" y="0"/>
          <a:ext cx="4901141" cy="1310399"/>
        </a:xfrm>
        <a:prstGeom prst="trapezoid">
          <a:avLst>
            <a:gd name="adj" fmla="val 60679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Strategies</a:t>
          </a:r>
        </a:p>
      </dsp:txBody>
      <dsp:txXfrm rot="-10800000">
        <a:off x="857699" y="0"/>
        <a:ext cx="3185741" cy="1310399"/>
      </dsp:txXfrm>
    </dsp:sp>
    <dsp:sp modelId="{12545731-EFBA-42E4-A244-31471E4A1573}">
      <dsp:nvSpPr>
        <dsp:cNvPr id="0" name=""/>
        <dsp:cNvSpPr/>
      </dsp:nvSpPr>
      <dsp:spPr>
        <a:xfrm rot="10800000">
          <a:off x="795133" y="1310399"/>
          <a:ext cx="3310873" cy="1175323"/>
        </a:xfrm>
        <a:prstGeom prst="trapezoid">
          <a:avLst>
            <a:gd name="adj" fmla="val 60679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Goals and Objectives</a:t>
          </a:r>
        </a:p>
      </dsp:txBody>
      <dsp:txXfrm rot="-10800000">
        <a:off x="1374536" y="1310399"/>
        <a:ext cx="2152067" cy="1175323"/>
      </dsp:txXfrm>
    </dsp:sp>
    <dsp:sp modelId="{3E25F466-A4D8-496E-BDBA-2C2E25BEC7DD}">
      <dsp:nvSpPr>
        <dsp:cNvPr id="0" name=""/>
        <dsp:cNvSpPr/>
      </dsp:nvSpPr>
      <dsp:spPr>
        <a:xfrm rot="10800000">
          <a:off x="1508304" y="2485723"/>
          <a:ext cx="1884531" cy="1552876"/>
        </a:xfrm>
        <a:prstGeom prst="trapezoid">
          <a:avLst>
            <a:gd name="adj" fmla="val 60679"/>
          </a:avLst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Metrics</a:t>
          </a:r>
          <a:endParaRPr lang="en-US" sz="3600" kern="1200" dirty="0"/>
        </a:p>
      </dsp:txBody>
      <dsp:txXfrm rot="-10800000">
        <a:off x="1508304" y="2485723"/>
        <a:ext cx="1884531" cy="1552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60136-57DC-45E1-8571-9D8A866C34FB}">
      <dsp:nvSpPr>
        <dsp:cNvPr id="0" name=""/>
        <dsp:cNvSpPr/>
      </dsp:nvSpPr>
      <dsp:spPr>
        <a:xfrm>
          <a:off x="2488669" y="-39299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Product Quality</a:t>
          </a:r>
        </a:p>
      </dsp:txBody>
      <dsp:txXfrm>
        <a:off x="2515451" y="-12517"/>
        <a:ext cx="860838" cy="495074"/>
      </dsp:txXfrm>
    </dsp:sp>
    <dsp:sp modelId="{80EF94A0-83FF-4172-B04D-BCF9BCB6D8F5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2396808" y="55276"/>
              </a:moveTo>
              <a:arcTo wR="1937326" hR="1937326" stAng="17023185" swAng="408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E9A43-EF87-425F-AF3E-A811F6422F0A}">
      <dsp:nvSpPr>
        <dsp:cNvPr id="0" name=""/>
        <dsp:cNvSpPr/>
      </dsp:nvSpPr>
      <dsp:spPr>
        <a:xfrm>
          <a:off x="3627401" y="330696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Customer Satisfaction</a:t>
          </a:r>
        </a:p>
      </dsp:txBody>
      <dsp:txXfrm>
        <a:off x="3654183" y="357478"/>
        <a:ext cx="860838" cy="495074"/>
      </dsp:txXfrm>
    </dsp:sp>
    <dsp:sp modelId="{020306F3-891D-4C8E-96A7-A6EAFA019612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3383406" y="648107"/>
              </a:moveTo>
              <a:arcTo wR="1937326" hR="1937326" stAng="19096929" swAng="887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1AAE7-CE4A-4437-9DB6-22DFCA8B7E10}">
      <dsp:nvSpPr>
        <dsp:cNvPr id="0" name=""/>
        <dsp:cNvSpPr/>
      </dsp:nvSpPr>
      <dsp:spPr>
        <a:xfrm>
          <a:off x="4331176" y="1299360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Employee and Leadership Development</a:t>
          </a:r>
        </a:p>
      </dsp:txBody>
      <dsp:txXfrm>
        <a:off x="4357958" y="1326142"/>
        <a:ext cx="860838" cy="495074"/>
      </dsp:txXfrm>
    </dsp:sp>
    <dsp:sp modelId="{BE63BCD9-A40A-4A9F-9246-5E7306611159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3848383" y="1619375"/>
              </a:moveTo>
              <a:arcTo wR="1937326" hR="1937326" stAng="21033239" swAng="11335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9F339-3815-4BDD-A855-25545892BB49}">
      <dsp:nvSpPr>
        <dsp:cNvPr id="0" name=""/>
        <dsp:cNvSpPr/>
      </dsp:nvSpPr>
      <dsp:spPr>
        <a:xfrm>
          <a:off x="4331176" y="2496693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Operational Optimization</a:t>
          </a:r>
        </a:p>
      </dsp:txBody>
      <dsp:txXfrm>
        <a:off x="4357958" y="2523475"/>
        <a:ext cx="860838" cy="495074"/>
      </dsp:txXfrm>
    </dsp:sp>
    <dsp:sp modelId="{F0E2761A-3812-489A-99FC-9EB6E1BB246A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3664516" y="2814849"/>
              </a:moveTo>
              <a:arcTo wR="1937326" hR="1937326" stAng="1616009" swAng="887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F9497-3C43-46E2-A090-03D9240E5055}">
      <dsp:nvSpPr>
        <dsp:cNvPr id="0" name=""/>
        <dsp:cNvSpPr/>
      </dsp:nvSpPr>
      <dsp:spPr>
        <a:xfrm>
          <a:off x="3627401" y="3465356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Financial Viability</a:t>
          </a:r>
        </a:p>
      </dsp:txBody>
      <dsp:txXfrm>
        <a:off x="3654183" y="3492138"/>
        <a:ext cx="860838" cy="495074"/>
      </dsp:txXfrm>
    </dsp:sp>
    <dsp:sp modelId="{C68CB403-7FC0-47D3-BF6B-C37EEE6E0C29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2616659" y="3751641"/>
              </a:moveTo>
              <a:arcTo wR="1937326" hR="1937326" stAng="4168357" swAng="408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625AF-0237-4179-A0AD-177D2A443F66}">
      <dsp:nvSpPr>
        <dsp:cNvPr id="0" name=""/>
        <dsp:cNvSpPr/>
      </dsp:nvSpPr>
      <dsp:spPr>
        <a:xfrm>
          <a:off x="2488669" y="3835353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Infrastructure Strategy and Performance</a:t>
          </a:r>
        </a:p>
      </dsp:txBody>
      <dsp:txXfrm>
        <a:off x="2515451" y="3862135"/>
        <a:ext cx="860838" cy="495074"/>
      </dsp:txXfrm>
    </dsp:sp>
    <dsp:sp modelId="{F2DCC45D-5E6A-40CD-84CA-D41EDD5450E4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1477844" y="3819375"/>
              </a:moveTo>
              <a:arcTo wR="1937326" hR="1937326" stAng="6223185" swAng="408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038AC-9F17-4D59-BA95-E7F563621558}">
      <dsp:nvSpPr>
        <dsp:cNvPr id="0" name=""/>
        <dsp:cNvSpPr/>
      </dsp:nvSpPr>
      <dsp:spPr>
        <a:xfrm>
          <a:off x="1349937" y="3465356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Enterprise Resiliency</a:t>
          </a:r>
        </a:p>
      </dsp:txBody>
      <dsp:txXfrm>
        <a:off x="1376719" y="3492138"/>
        <a:ext cx="860838" cy="495074"/>
      </dsp:txXfrm>
    </dsp:sp>
    <dsp:sp modelId="{A3F38A0E-CFB8-4D17-AF98-B13D1EEFA00D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491246" y="3226545"/>
              </a:moveTo>
              <a:arcTo wR="1937326" hR="1937326" stAng="8296929" swAng="887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180F8-FE99-45F4-8ECA-64B2DB70F901}">
      <dsp:nvSpPr>
        <dsp:cNvPr id="0" name=""/>
        <dsp:cNvSpPr/>
      </dsp:nvSpPr>
      <dsp:spPr>
        <a:xfrm>
          <a:off x="646162" y="2496693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Community Sustainability</a:t>
          </a:r>
        </a:p>
      </dsp:txBody>
      <dsp:txXfrm>
        <a:off x="672944" y="2523475"/>
        <a:ext cx="860838" cy="495074"/>
      </dsp:txXfrm>
    </dsp:sp>
    <dsp:sp modelId="{A06BC600-FE72-4A36-B3BD-7313283F11BC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26268" y="2255276"/>
              </a:moveTo>
              <a:arcTo wR="1937326" hR="1937326" stAng="10233239" swAng="11335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1AA3C-9B8B-498C-A102-612DB9D182DD}">
      <dsp:nvSpPr>
        <dsp:cNvPr id="0" name=""/>
        <dsp:cNvSpPr/>
      </dsp:nvSpPr>
      <dsp:spPr>
        <a:xfrm>
          <a:off x="646162" y="1299360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Water Resource Sustainability</a:t>
          </a:r>
        </a:p>
      </dsp:txBody>
      <dsp:txXfrm>
        <a:off x="672944" y="1326142"/>
        <a:ext cx="860838" cy="495074"/>
      </dsp:txXfrm>
    </dsp:sp>
    <dsp:sp modelId="{76661D61-CA31-4858-BC9B-EA9C472C77CD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210136" y="1059803"/>
              </a:moveTo>
              <a:arcTo wR="1937326" hR="1937326" stAng="12416009" swAng="887062"/>
            </a:path>
          </a:pathLst>
        </a:custGeom>
        <a:noFill/>
        <a:ln w="9525" cap="flat" cmpd="sng" algn="ctr">
          <a:solidFill>
            <a:srgbClr val="95B3D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76972-61BF-4F7B-9B34-2394C95E01CE}">
      <dsp:nvSpPr>
        <dsp:cNvPr id="0" name=""/>
        <dsp:cNvSpPr/>
      </dsp:nvSpPr>
      <dsp:spPr>
        <a:xfrm>
          <a:off x="1349937" y="330696"/>
          <a:ext cx="914402" cy="548638"/>
        </a:xfrm>
        <a:prstGeom prst="roundRect">
          <a:avLst/>
        </a:prstGeom>
        <a:solidFill>
          <a:srgbClr val="37609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Stakeholder Understanding and Support</a:t>
          </a:r>
        </a:p>
      </dsp:txBody>
      <dsp:txXfrm>
        <a:off x="1376719" y="357478"/>
        <a:ext cx="860838" cy="495074"/>
      </dsp:txXfrm>
    </dsp:sp>
    <dsp:sp modelId="{17E1D06B-38DD-4799-8984-189447389094}">
      <dsp:nvSpPr>
        <dsp:cNvPr id="0" name=""/>
        <dsp:cNvSpPr/>
      </dsp:nvSpPr>
      <dsp:spPr>
        <a:xfrm>
          <a:off x="1008544" y="235019"/>
          <a:ext cx="3874652" cy="3874652"/>
        </a:xfrm>
        <a:custGeom>
          <a:avLst/>
          <a:gdLst/>
          <a:ahLst/>
          <a:cxnLst/>
          <a:rect l="0" t="0" r="0" b="0"/>
          <a:pathLst>
            <a:path>
              <a:moveTo>
                <a:pt x="1257993" y="123011"/>
              </a:moveTo>
              <a:arcTo wR="1937326" hR="1937326" stAng="14968357" swAng="408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5D34-57B3-4F6F-BBBE-E91714F98F90}">
      <dsp:nvSpPr>
        <dsp:cNvPr id="0" name=""/>
        <dsp:cNvSpPr/>
      </dsp:nvSpPr>
      <dsp:spPr>
        <a:xfrm>
          <a:off x="5856" y="311977"/>
          <a:ext cx="3400500" cy="91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Goals – Department</a:t>
          </a:r>
        </a:p>
      </dsp:txBody>
      <dsp:txXfrm>
        <a:off x="464856" y="311977"/>
        <a:ext cx="2482500" cy="918000"/>
      </dsp:txXfrm>
    </dsp:sp>
    <dsp:sp modelId="{67E31D6B-679E-4739-ABF5-7562BFC30D41}">
      <dsp:nvSpPr>
        <dsp:cNvPr id="0" name=""/>
        <dsp:cNvSpPr/>
      </dsp:nvSpPr>
      <dsp:spPr>
        <a:xfrm>
          <a:off x="3190357" y="311977"/>
          <a:ext cx="3400500" cy="91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Attributes can be: water resource sustainability and customer satisfaction</a:t>
          </a:r>
        </a:p>
      </dsp:txBody>
      <dsp:txXfrm>
        <a:off x="3649357" y="311977"/>
        <a:ext cx="2482500" cy="918000"/>
      </dsp:txXfrm>
    </dsp:sp>
    <dsp:sp modelId="{C64B5820-AA94-4C1E-89E9-CAD48A5A81F5}">
      <dsp:nvSpPr>
        <dsp:cNvPr id="0" name=""/>
        <dsp:cNvSpPr/>
      </dsp:nvSpPr>
      <dsp:spPr>
        <a:xfrm>
          <a:off x="6374857" y="311977"/>
          <a:ext cx="3400500" cy="91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Practice area: permit compliance for collection systems</a:t>
          </a:r>
        </a:p>
      </dsp:txBody>
      <dsp:txXfrm>
        <a:off x="6833857" y="311977"/>
        <a:ext cx="2482500" cy="918000"/>
      </dsp:txXfrm>
    </dsp:sp>
    <dsp:sp modelId="{C0C73235-8E4B-4090-8729-FB1540F97E00}">
      <dsp:nvSpPr>
        <dsp:cNvPr id="0" name=""/>
        <dsp:cNvSpPr/>
      </dsp:nvSpPr>
      <dsp:spPr>
        <a:xfrm>
          <a:off x="6374857" y="1344727"/>
          <a:ext cx="27204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Measure: number of SSO events annually and improve year over year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Measure: Investment in R&amp;R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Measure: Progress towards replacing failing assets (pipelines and lift stations)</a:t>
          </a:r>
        </a:p>
      </dsp:txBody>
      <dsp:txXfrm>
        <a:off x="6374857" y="1344727"/>
        <a:ext cx="2720400" cy="1759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71BA0-4D34-4EB3-BB8D-AFBFB9013CB6}">
      <dsp:nvSpPr>
        <dsp:cNvPr id="0" name=""/>
        <dsp:cNvSpPr/>
      </dsp:nvSpPr>
      <dsp:spPr>
        <a:xfrm>
          <a:off x="0" y="329302"/>
          <a:ext cx="9781215" cy="120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31" tIns="333248" rIns="7591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Review functions with each division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Develop SWOT analysis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Consider objectives and goals</a:t>
          </a:r>
        </a:p>
      </dsp:txBody>
      <dsp:txXfrm>
        <a:off x="0" y="329302"/>
        <a:ext cx="9781215" cy="1209600"/>
      </dsp:txXfrm>
    </dsp:sp>
    <dsp:sp modelId="{6148AE66-DF14-4B74-A864-26FDD03AF5E1}">
      <dsp:nvSpPr>
        <dsp:cNvPr id="0" name=""/>
        <dsp:cNvSpPr/>
      </dsp:nvSpPr>
      <dsp:spPr>
        <a:xfrm>
          <a:off x="489060" y="93142"/>
          <a:ext cx="684685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95" tIns="0" rIns="2587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Meeting 1</a:t>
          </a:r>
        </a:p>
      </dsp:txBody>
      <dsp:txXfrm>
        <a:off x="512117" y="116199"/>
        <a:ext cx="6800736" cy="426206"/>
      </dsp:txXfrm>
    </dsp:sp>
    <dsp:sp modelId="{92E172B9-A192-4EF0-B6F9-7F86418A4266}">
      <dsp:nvSpPr>
        <dsp:cNvPr id="0" name=""/>
        <dsp:cNvSpPr/>
      </dsp:nvSpPr>
      <dsp:spPr>
        <a:xfrm>
          <a:off x="0" y="1861462"/>
          <a:ext cx="9781215" cy="146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31" tIns="333248" rIns="7591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Develop metrics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Align metrics to practice areas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Align practice areas to attributes under EUM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Generate a final report</a:t>
          </a:r>
        </a:p>
      </dsp:txBody>
      <dsp:txXfrm>
        <a:off x="0" y="1861462"/>
        <a:ext cx="9781215" cy="1461600"/>
      </dsp:txXfrm>
    </dsp:sp>
    <dsp:sp modelId="{436F5E8C-8ECD-49E9-88DF-E2886678B7E8}">
      <dsp:nvSpPr>
        <dsp:cNvPr id="0" name=""/>
        <dsp:cNvSpPr/>
      </dsp:nvSpPr>
      <dsp:spPr>
        <a:xfrm>
          <a:off x="489060" y="1625302"/>
          <a:ext cx="684685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95" tIns="0" rIns="2587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Meeting 2 and Post Meeting</a:t>
          </a:r>
        </a:p>
      </dsp:txBody>
      <dsp:txXfrm>
        <a:off x="512117" y="1648359"/>
        <a:ext cx="680073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4106" y="6436664"/>
            <a:ext cx="50431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3254" y="6436664"/>
            <a:ext cx="946018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F4FE7-E7E1-46E7-AA10-724F07995D3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648" y="5645150"/>
            <a:ext cx="1234440" cy="114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6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21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E914EA9-FACF-4C28-894F-8A49C208D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5780082"/>
            <a:ext cx="1358190" cy="552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76859" y="2167391"/>
            <a:ext cx="6279292" cy="252321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</a:rPr>
              <a:t>Strategic Plan Development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BGCJWSC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01952" y="2167391"/>
            <a:ext cx="2527942" cy="2523219"/>
          </a:xfrm>
        </p:spPr>
        <p:txBody>
          <a:bodyPr anchor="ctr">
            <a:normAutofit/>
          </a:bodyPr>
          <a:lstStyle/>
          <a:p>
            <a:pPr algn="r"/>
            <a:r>
              <a:rPr lang="it-IT" sz="1800" dirty="0" smtClean="0">
                <a:solidFill>
                  <a:schemeClr val="tx2"/>
                </a:solidFill>
              </a:rPr>
              <a:t>October </a:t>
            </a:r>
            <a:r>
              <a:rPr lang="it-IT" sz="1800" dirty="0">
                <a:solidFill>
                  <a:schemeClr val="tx2"/>
                </a:solidFill>
              </a:rPr>
              <a:t>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F08C0-4547-4BEA-8AD7-D4BFF985CB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7204" y="5229860"/>
            <a:ext cx="1234440" cy="114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7177-CFB2-4FC3-83A2-0CFC7FD1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sz="3400" dirty="0"/>
              <a:t>As an example, the attribute of infrastructure strategy and performance is considered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972492"/>
              </p:ext>
            </p:extLst>
          </p:nvPr>
        </p:nvGraphicFramePr>
        <p:xfrm>
          <a:off x="3122612" y="2045749"/>
          <a:ext cx="7633014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3072BE-D4B5-482A-87AD-AAEAC03768A8}"/>
              </a:ext>
            </a:extLst>
          </p:cNvPr>
          <p:cNvSpPr txBox="1"/>
          <p:nvPr/>
        </p:nvSpPr>
        <p:spPr>
          <a:xfrm>
            <a:off x="227012" y="2872787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Attribute:</a:t>
            </a:r>
          </a:p>
          <a:p>
            <a:pPr lvl="1"/>
            <a:r>
              <a:rPr lang="en-US" dirty="0"/>
              <a:t>Infrastructure strategy and performance</a:t>
            </a:r>
          </a:p>
          <a:p>
            <a:r>
              <a:rPr lang="en-US" dirty="0"/>
              <a:t>Practice Areas:</a:t>
            </a:r>
          </a:p>
          <a:p>
            <a:pPr lvl="1"/>
            <a:r>
              <a:rPr lang="en-US" dirty="0"/>
              <a:t>New Development</a:t>
            </a:r>
          </a:p>
          <a:p>
            <a:pPr lvl="1"/>
            <a:r>
              <a:rPr lang="en-US" dirty="0"/>
              <a:t>Capital Delivery</a:t>
            </a:r>
          </a:p>
          <a:p>
            <a:pPr lvl="1"/>
            <a:r>
              <a:rPr lang="en-US" dirty="0"/>
              <a:t>Asset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2850-929D-40DA-A6BE-7EE7DDED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 Aligns with an Attribute followed by a Practice area with objective, goals, and metrics</a:t>
            </a:r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0CE1EDF0-634F-4A07-A1B7-96EDA2187313}"/>
              </a:ext>
            </a:extLst>
          </p:cNvPr>
          <p:cNvSpPr/>
          <p:nvPr/>
        </p:nvSpPr>
        <p:spPr>
          <a:xfrm>
            <a:off x="2436812" y="4000500"/>
            <a:ext cx="4495800" cy="1066800"/>
          </a:xfrm>
          <a:prstGeom prst="stripedRightArrow">
            <a:avLst>
              <a:gd name="adj1" fmla="val 4713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Practice Areas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825FB6-5FA8-4752-B5FC-99418A6C1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616841"/>
              </p:ext>
            </p:extLst>
          </p:nvPr>
        </p:nvGraphicFramePr>
        <p:xfrm>
          <a:off x="35318" y="1981200"/>
          <a:ext cx="490114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A608C51-644C-4AD8-8BE3-285E7363A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239621"/>
              </p:ext>
            </p:extLst>
          </p:nvPr>
        </p:nvGraphicFramePr>
        <p:xfrm>
          <a:off x="6335030" y="1828154"/>
          <a:ext cx="5891741" cy="434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02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6B27-3D8E-445A-9131-36E4DE88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treatment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2CFF4A-5CF9-4347-A088-A6D4A0D43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47516"/>
              </p:ext>
            </p:extLst>
          </p:nvPr>
        </p:nvGraphicFramePr>
        <p:xfrm>
          <a:off x="568872" y="2057400"/>
          <a:ext cx="11048999" cy="43324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782825610"/>
                    </a:ext>
                  </a:extLst>
                </a:gridCol>
                <a:gridCol w="2211244">
                  <a:extLst>
                    <a:ext uri="{9D8B030D-6E8A-4147-A177-3AD203B41FA5}">
                      <a16:colId xmlns:a16="http://schemas.microsoft.com/office/drawing/2014/main" val="266149340"/>
                    </a:ext>
                  </a:extLst>
                </a:gridCol>
                <a:gridCol w="3770276">
                  <a:extLst>
                    <a:ext uri="{9D8B030D-6E8A-4147-A177-3AD203B41FA5}">
                      <a16:colId xmlns:a16="http://schemas.microsoft.com/office/drawing/2014/main" val="4117475746"/>
                    </a:ext>
                  </a:extLst>
                </a:gridCol>
                <a:gridCol w="1790879">
                  <a:extLst>
                    <a:ext uri="{9D8B030D-6E8A-4147-A177-3AD203B41FA5}">
                      <a16:colId xmlns:a16="http://schemas.microsoft.com/office/drawing/2014/main" val="2048766059"/>
                    </a:ext>
                  </a:extLst>
                </a:gridCol>
              </a:tblGrid>
              <a:tr h="534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EUM ATTRIBUTES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238336"/>
                  </a:ext>
                </a:extLst>
              </a:tr>
              <a:tr h="620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reclaimed water for new developments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8. Water Resource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Sustainability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 Community Sustainability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Glynn County to enact ordinance requiring new development to have reclaimed water service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Assumed by developer, reclaimed water pipelines from WWTP needed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324930"/>
                  </a:ext>
                </a:extLst>
              </a:tr>
              <a:tr h="8299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additional storage and pumping in the system (1 day recommended)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1.2 MG in the City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2.7 MG in St. Simons Island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South Mainland has adequate storage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$6 million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93979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Eliminate flooding at the water supply wells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Public health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Elevate the wells out of the 1-in-100 or 1-in-500 year flood plain. Confirm well elevations.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7 wells at $150K per well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$1.05 million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23786"/>
                  </a:ext>
                </a:extLst>
              </a:tr>
              <a:tr h="620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reliable monitoring of the wells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hardware and VT SCADA so that the wells and chemical feed systems can be monitored/controlled remotely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14 wells at $60K per well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$0.84 million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5728"/>
                  </a:ext>
                </a:extLst>
              </a:tr>
              <a:tr h="10394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Ensure reliable backup power supply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Enterprise Resiliency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New generators with natural gas supply for all wells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Consideration of diesel or propane driven pumps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Grounding, UPS, Flood Elevations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14 wells at $180K per well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$2.52 million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0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B9B5-7DF7-4FC1-A271-7D7B8442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water treatment systems are adequate for the foreseeable future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A68176-8887-4248-A1D1-6C4F80207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8195" y="1808019"/>
            <a:ext cx="3768437" cy="4876800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17A3CE0-737B-40BD-BD99-2DEE9EAE7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3194" y="1808018"/>
            <a:ext cx="3768439" cy="48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5CD8-C1F9-4521-BC15-A1B97D59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2C9ED6-7B54-4C59-8D62-1E2E8B3F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13870"/>
              </p:ext>
            </p:extLst>
          </p:nvPr>
        </p:nvGraphicFramePr>
        <p:xfrm>
          <a:off x="227012" y="1447800"/>
          <a:ext cx="11734800" cy="5059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7420">
                  <a:extLst>
                    <a:ext uri="{9D8B030D-6E8A-4147-A177-3AD203B41FA5}">
                      <a16:colId xmlns:a16="http://schemas.microsoft.com/office/drawing/2014/main" val="309086022"/>
                    </a:ext>
                  </a:extLst>
                </a:gridCol>
                <a:gridCol w="3129280">
                  <a:extLst>
                    <a:ext uri="{9D8B030D-6E8A-4147-A177-3AD203B41FA5}">
                      <a16:colId xmlns:a16="http://schemas.microsoft.com/office/drawing/2014/main" val="1386050953"/>
                    </a:ext>
                  </a:extLst>
                </a:gridCol>
                <a:gridCol w="3886062">
                  <a:extLst>
                    <a:ext uri="{9D8B030D-6E8A-4147-A177-3AD203B41FA5}">
                      <a16:colId xmlns:a16="http://schemas.microsoft.com/office/drawing/2014/main" val="2484396027"/>
                    </a:ext>
                  </a:extLst>
                </a:gridCol>
                <a:gridCol w="1902038">
                  <a:extLst>
                    <a:ext uri="{9D8B030D-6E8A-4147-A177-3AD203B41FA5}">
                      <a16:colId xmlns:a16="http://schemas.microsoft.com/office/drawing/2014/main" val="1791375489"/>
                    </a:ext>
                  </a:extLst>
                </a:gridCol>
              </a:tblGrid>
              <a:tr h="423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EUM ATTRIBUTES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3913183383"/>
                  </a:ext>
                </a:extLst>
              </a:tr>
              <a:tr h="32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a renewal and replacement program for inground assets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59352" marR="5935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Refine and improve asset management program by 2018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Remove and replace Asbestos Concrete Pipe, Cast Iron,  Galvanized, and ductile iron pipe in that order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4-inch and above is well inventoried, &lt;4-inch not well cataloged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20% of Asset Value of $150 million at $30 million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 million per year-10 years</a:t>
                      </a:r>
                    </a:p>
                  </a:txBody>
                  <a:tcPr marL="59352" marR="5935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36332"/>
                  </a:ext>
                </a:extLst>
              </a:tr>
              <a:tr h="690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Accurately measure and bill for water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2. Customer Satisfaction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Financial Viability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Continue AMR implementation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Consider testing meters for accuracy based on age and on a programmatic basis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Included in master plan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706983640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Minimize water quality challenges from hydrant testing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Water Resource Sustainability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Hydrant testing responsibility to be assumed by BGCJWSC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1 new crew full 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$250K per year</a:t>
                      </a: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3077228952"/>
                  </a:ext>
                </a:extLst>
              </a:tr>
              <a:tr h="493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understanding of the water system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Water Resource Sustainability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and maintain hydraulic model for the system and model </a:t>
                      </a:r>
                      <a:r>
                        <a:rPr lang="en-US" sz="1200" b="1" dirty="0" err="1">
                          <a:effectLst/>
                        </a:rPr>
                        <a:t>fireflow</a:t>
                      </a:r>
                      <a:r>
                        <a:rPr lang="en-US" sz="1200" b="1" dirty="0">
                          <a:effectLst/>
                        </a:rPr>
                        <a:t> demands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Ongoing and being implemented ($150K/year)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1989413230"/>
                  </a:ext>
                </a:extLst>
              </a:tr>
              <a:tr h="690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Improve water quality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Water Resource Sustainability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automatic flushing for all dead ends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looping  for  new development (when possible)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Developer to assume cost 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2775006771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Contractor education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Community Sustainability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Water Resource Sustainability</a:t>
                      </a: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Educate local contractors to eliminate/avoid line breaks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2" marR="59352" marT="0" marB="0"/>
                </a:tc>
                <a:extLst>
                  <a:ext uri="{0D108BD9-81ED-4DB2-BD59-A6C34878D82A}">
                    <a16:rowId xmlns:a16="http://schemas.microsoft.com/office/drawing/2014/main" val="315172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DAA-5396-4B2A-BE21-3C88E1F5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29F486-000E-4AEC-B272-DA6BAE7EA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80723"/>
              </p:ext>
            </p:extLst>
          </p:nvPr>
        </p:nvGraphicFramePr>
        <p:xfrm>
          <a:off x="608013" y="2286000"/>
          <a:ext cx="10896600" cy="40385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5972">
                  <a:extLst>
                    <a:ext uri="{9D8B030D-6E8A-4147-A177-3AD203B41FA5}">
                      <a16:colId xmlns:a16="http://schemas.microsoft.com/office/drawing/2014/main" val="470384843"/>
                    </a:ext>
                  </a:extLst>
                </a:gridCol>
                <a:gridCol w="2876079">
                  <a:extLst>
                    <a:ext uri="{9D8B030D-6E8A-4147-A177-3AD203B41FA5}">
                      <a16:colId xmlns:a16="http://schemas.microsoft.com/office/drawing/2014/main" val="600704590"/>
                    </a:ext>
                  </a:extLst>
                </a:gridCol>
                <a:gridCol w="2608371">
                  <a:extLst>
                    <a:ext uri="{9D8B030D-6E8A-4147-A177-3AD203B41FA5}">
                      <a16:colId xmlns:a16="http://schemas.microsoft.com/office/drawing/2014/main" val="975038574"/>
                    </a:ext>
                  </a:extLst>
                </a:gridCol>
                <a:gridCol w="1766178">
                  <a:extLst>
                    <a:ext uri="{9D8B030D-6E8A-4147-A177-3AD203B41FA5}">
                      <a16:colId xmlns:a16="http://schemas.microsoft.com/office/drawing/2014/main" val="2022230774"/>
                    </a:ext>
                  </a:extLst>
                </a:gridCol>
              </a:tblGrid>
              <a:tr h="655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EUM ATTRIBUTES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663643"/>
                  </a:ext>
                </a:extLst>
              </a:tr>
              <a:tr h="655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Improve Academy Creek WWTP and bring it up to current standards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4. Operational Optimization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Complete improvements by 2021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$62 million in Capital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O&amp;M Savings $1.4/year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06796"/>
                  </a:ext>
                </a:extLst>
              </a:tr>
              <a:tr h="7614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Improve Dunbar WWTP and bring it up to current standards and provide increased capacity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Operational Optimization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Complete improvements by 2021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 $6.0 million in Capital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36321"/>
                  </a:ext>
                </a:extLst>
              </a:tr>
              <a:tr h="655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Minimize odors from the WWTPs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Customer Satisfaction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</a:t>
                      </a:r>
                      <a:r>
                        <a:rPr lang="en-US" sz="1200" b="1" dirty="0" err="1">
                          <a:effectLst/>
                        </a:rPr>
                        <a:t>biotrickling</a:t>
                      </a:r>
                      <a:r>
                        <a:rPr lang="en-US" sz="1200" b="1" dirty="0">
                          <a:effectLst/>
                        </a:rPr>
                        <a:t> filters at WWTPs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Included in plant costs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775245"/>
                  </a:ext>
                </a:extLst>
              </a:tr>
              <a:tr h="655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Eliminate clogging in the collection systems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Accept FOG and HSW at the Academy Creek WWTP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Revenue expected 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39915"/>
                  </a:ext>
                </a:extLst>
              </a:tr>
              <a:tr h="655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Properly manage the WWTPs and maximize life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Financial Viability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an asset management program with a CMMS system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$200K in capital for HMI and software only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$120K in 1 new staff 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0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96E7-BED9-4B09-97F6-F9DDBEE9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collection and pumping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65DB7E-5E32-4B35-870D-893FDB70E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56696"/>
              </p:ext>
            </p:extLst>
          </p:nvPr>
        </p:nvGraphicFramePr>
        <p:xfrm>
          <a:off x="416471" y="1905000"/>
          <a:ext cx="11353802" cy="43803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89461310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39227678"/>
                    </a:ext>
                  </a:extLst>
                </a:gridCol>
                <a:gridCol w="3493718">
                  <a:extLst>
                    <a:ext uri="{9D8B030D-6E8A-4147-A177-3AD203B41FA5}">
                      <a16:colId xmlns:a16="http://schemas.microsoft.com/office/drawing/2014/main" val="644222028"/>
                    </a:ext>
                  </a:extLst>
                </a:gridCol>
                <a:gridCol w="1840284">
                  <a:extLst>
                    <a:ext uri="{9D8B030D-6E8A-4147-A177-3AD203B41FA5}">
                      <a16:colId xmlns:a16="http://schemas.microsoft.com/office/drawing/2014/main" val="1663672149"/>
                    </a:ext>
                  </a:extLst>
                </a:gridCol>
              </a:tblGrid>
              <a:tr h="515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EUM ATTRIBUTES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501810"/>
                  </a:ext>
                </a:extLst>
              </a:tr>
              <a:tr h="295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Reliable communications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Standardize to VT SCADA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redundant communications to Tier 1 Lift Stations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$45K per lift station for 46 lift stations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$2.07 million over 5 years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0.414 million per year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10018"/>
                  </a:ext>
                </a:extLst>
              </a:tr>
              <a:tr h="515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Eliminate flooding at lift stations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Raise lift stations that flood to 1-in 100 or 1-in 500 year elevations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$160K per lift station for 30 lift stations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$4.8 million over 5 years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$0.96 million per year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0198"/>
                  </a:ext>
                </a:extLst>
              </a:tr>
              <a:tr h="1004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Assess and understand the entire system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I/I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Complete a condition assessment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Prioritize assets for rehabilitation/replacement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a full asset management program with a CMMS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effectLst/>
                        </a:rPr>
                        <a:t>Budget 20% of asset cost at $150 million or $30 million over 10 </a:t>
                      </a:r>
                      <a:r>
                        <a:rPr lang="en-US" sz="12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$3.0 million per year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73976"/>
                  </a:ext>
                </a:extLst>
              </a:tr>
              <a:tr h="599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Minimize odors 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Customer Satisfaction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Provide odor control at selected lift stations – standardize with biotrickling filters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$100K for 12 lift stations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$1.2 million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63553"/>
                  </a:ext>
                </a:extLst>
              </a:tr>
              <a:tr h="515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ability to shut flow to lift stations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Provide SCADA controlled shutoff for power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88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6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2A05-E652-456B-8D75-B5A4C4A1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ENGINEERING AND CONSTRUCTION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67738-4395-419D-BC1D-579856A1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225"/>
              </p:ext>
            </p:extLst>
          </p:nvPr>
        </p:nvGraphicFramePr>
        <p:xfrm>
          <a:off x="836612" y="2133600"/>
          <a:ext cx="10286999" cy="40162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877986534"/>
                    </a:ext>
                  </a:extLst>
                </a:gridCol>
                <a:gridCol w="2061373">
                  <a:extLst>
                    <a:ext uri="{9D8B030D-6E8A-4147-A177-3AD203B41FA5}">
                      <a16:colId xmlns:a16="http://schemas.microsoft.com/office/drawing/2014/main" val="3890834055"/>
                    </a:ext>
                  </a:extLst>
                </a:gridCol>
                <a:gridCol w="3510256">
                  <a:extLst>
                    <a:ext uri="{9D8B030D-6E8A-4147-A177-3AD203B41FA5}">
                      <a16:colId xmlns:a16="http://schemas.microsoft.com/office/drawing/2014/main" val="4083607551"/>
                    </a:ext>
                  </a:extLst>
                </a:gridCol>
                <a:gridCol w="1667371">
                  <a:extLst>
                    <a:ext uri="{9D8B030D-6E8A-4147-A177-3AD203B41FA5}">
                      <a16:colId xmlns:a16="http://schemas.microsoft.com/office/drawing/2014/main" val="2618217308"/>
                    </a:ext>
                  </a:extLst>
                </a:gridCol>
              </a:tblGrid>
              <a:tr h="720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EUM ATTRIBUTES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252234"/>
                  </a:ext>
                </a:extLst>
              </a:tr>
              <a:tr h="1684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Standardize key elements in the system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Enterprise Resiliency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and update standards for all new infrastructure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Standardize Tier 1, 2, and 3 lift stations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construction standards for all new infrastructure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Staff time $160K per year 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3838"/>
                  </a:ext>
                </a:extLst>
              </a:tr>
              <a:tr h="720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All fixed assets on GIS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Locate, identify, and catalog all assets on the GIS system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$2 million**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 in R&amp;R for Water and Wastewater Pipelines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52632"/>
                  </a:ext>
                </a:extLst>
              </a:tr>
              <a:tr h="836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Track schedules and budgets for all projects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software with training for project planning and progress reporting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90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7EC9-8177-4268-89CD-9C35EF91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AND KEEPING AN ENGAGED WORKFORCE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E631A-084B-4A89-80DB-151C5DADC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5709"/>
              </p:ext>
            </p:extLst>
          </p:nvPr>
        </p:nvGraphicFramePr>
        <p:xfrm>
          <a:off x="150812" y="1752600"/>
          <a:ext cx="11887201" cy="5046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346">
                  <a:extLst>
                    <a:ext uri="{9D8B030D-6E8A-4147-A177-3AD203B41FA5}">
                      <a16:colId xmlns:a16="http://schemas.microsoft.com/office/drawing/2014/main" val="3611640974"/>
                    </a:ext>
                  </a:extLst>
                </a:gridCol>
                <a:gridCol w="3070204">
                  <a:extLst>
                    <a:ext uri="{9D8B030D-6E8A-4147-A177-3AD203B41FA5}">
                      <a16:colId xmlns:a16="http://schemas.microsoft.com/office/drawing/2014/main" val="2757582647"/>
                    </a:ext>
                  </a:extLst>
                </a:gridCol>
                <a:gridCol w="5589346">
                  <a:extLst>
                    <a:ext uri="{9D8B030D-6E8A-4147-A177-3AD203B41FA5}">
                      <a16:colId xmlns:a16="http://schemas.microsoft.com/office/drawing/2014/main" val="3397155745"/>
                    </a:ext>
                  </a:extLst>
                </a:gridCol>
                <a:gridCol w="1455305">
                  <a:extLst>
                    <a:ext uri="{9D8B030D-6E8A-4147-A177-3AD203B41FA5}">
                      <a16:colId xmlns:a16="http://schemas.microsoft.com/office/drawing/2014/main" val="3987512755"/>
                    </a:ext>
                  </a:extLst>
                </a:gridCol>
              </a:tblGrid>
              <a:tr h="263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OBJECTIVE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EUM ATTRIBUTES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METRIC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ESTIMATED COST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/>
                </a:tc>
                <a:extLst>
                  <a:ext uri="{0D108BD9-81ED-4DB2-BD59-A6C34878D82A}">
                    <a16:rowId xmlns:a16="http://schemas.microsoft.com/office/drawing/2014/main" val="2070919529"/>
                  </a:ext>
                </a:extLst>
              </a:tr>
              <a:tr h="2531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Implement training for all staff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Product Quality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and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Financial Viability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Enterprise Resiliency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Community Sustainability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Water Treatment – vendor brown bags, visit other facilities, and operator certification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Water Distribution – vendor brown bags, distribution system licensure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Wastewater Treatment – vendor brown bags, visit other facilities, and operator certification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Wastewater Collection and Pumping – vendor brown bags, voluntary certification in Florida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Mechanics, SCADA Techs, Electricians – work with local community college to develop programs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Capital Projects – WEFTEC and vendor brown bags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$3,500 per person per year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$0.525 per year</a:t>
                      </a: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43958"/>
                  </a:ext>
                </a:extLst>
              </a:tr>
              <a:tr h="777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and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Safety manager to develop and implement policies within the organization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Measure and report EMR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Safety seminars quarterly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Start all meeting with a safety moment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$120,000 in annual salary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36603"/>
                  </a:ext>
                </a:extLst>
              </a:tr>
              <a:tr h="333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Workforce Satisfaction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and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Annual survey of all staff to measure and report satisfaction metrics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7488"/>
                  </a:ext>
                </a:extLst>
              </a:tr>
              <a:tr h="333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Manage staff transition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and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Develop SOPs for all standard business processes and familiarizing staff with the SOPs. Helps with employee transition/succession planning.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73308"/>
                  </a:ext>
                </a:extLst>
              </a:tr>
              <a:tr h="333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Workforce development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and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Operational Optimization</a:t>
                      </a: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Annual evaluation to include individual training plans for each employee</a:t>
                      </a:r>
                      <a:endParaRPr lang="en-US" sz="12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Nominal</a:t>
                      </a:r>
                      <a:endParaRPr lang="en-US" sz="1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9" marR="3772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2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1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0797-E184-4B58-BF0E-55B875D5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innovation and improvement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D12D67-9781-4DD6-B064-5040BF3D6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54030"/>
              </p:ext>
            </p:extLst>
          </p:nvPr>
        </p:nvGraphicFramePr>
        <p:xfrm>
          <a:off x="455613" y="2209800"/>
          <a:ext cx="11048999" cy="43695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2761577750"/>
                    </a:ext>
                  </a:extLst>
                </a:gridCol>
                <a:gridCol w="2592245">
                  <a:extLst>
                    <a:ext uri="{9D8B030D-6E8A-4147-A177-3AD203B41FA5}">
                      <a16:colId xmlns:a16="http://schemas.microsoft.com/office/drawing/2014/main" val="1128015305"/>
                    </a:ext>
                  </a:extLst>
                </a:gridCol>
                <a:gridCol w="3770275">
                  <a:extLst>
                    <a:ext uri="{9D8B030D-6E8A-4147-A177-3AD203B41FA5}">
                      <a16:colId xmlns:a16="http://schemas.microsoft.com/office/drawing/2014/main" val="3124011921"/>
                    </a:ext>
                  </a:extLst>
                </a:gridCol>
                <a:gridCol w="1790880">
                  <a:extLst>
                    <a:ext uri="{9D8B030D-6E8A-4147-A177-3AD203B41FA5}">
                      <a16:colId xmlns:a16="http://schemas.microsoft.com/office/drawing/2014/main" val="1954239958"/>
                    </a:ext>
                  </a:extLst>
                </a:gridCol>
              </a:tblGrid>
              <a:tr h="706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OBJECTIVE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EUM ATTRIBUTES 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METRIC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ESTIMATED COST 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559044"/>
                  </a:ext>
                </a:extLst>
              </a:tr>
              <a:tr h="706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Formalizing business processes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Financial Viability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Enterprise Resiliency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Develop formal business processes for all activities on an ongoing basis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 $150,000 per year in annual salaries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24532"/>
                  </a:ext>
                </a:extLst>
              </a:tr>
              <a:tr h="820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Technology Implementation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Operational Optimization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Infrastructure Strategy &amp; Performance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Implement technology (automation and asset management) to improve efficiencies on an ongoing basis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 Included in previous estimates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32217"/>
                  </a:ext>
                </a:extLst>
              </a:tr>
              <a:tr h="1098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Management/computer training for supervisors and above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&amp;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At least one (1) training session annually for each staff member that is a supervisor or above to keep up with the new technologies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 Included in training budgets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11320"/>
                  </a:ext>
                </a:extLst>
              </a:tr>
              <a:tr h="706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Develop and report progress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3. Employee &amp;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10. Stakeholder Understanding &amp; Support 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Quarterly or Semi-Annual report to all employees and board on progress towards strategic plan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 Nominal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1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1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90C5-7B44-454E-BCB8-9749E8EA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this exercise?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DCDD-DD43-4528-AF45-57232535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Aging and/or failing infrastructure</a:t>
            </a:r>
          </a:p>
          <a:p>
            <a:pPr lvl="1"/>
            <a:r>
              <a:rPr lang="en-US" dirty="0"/>
              <a:t>Outdated and obsolete technologies</a:t>
            </a:r>
          </a:p>
          <a:p>
            <a:r>
              <a:rPr lang="en-US" dirty="0"/>
              <a:t>Consent orders insinuated by EPD</a:t>
            </a:r>
          </a:p>
          <a:p>
            <a:r>
              <a:rPr lang="en-US" dirty="0"/>
              <a:t>Increased threat of SSOs in the system</a:t>
            </a:r>
          </a:p>
          <a:p>
            <a:r>
              <a:rPr lang="en-US" dirty="0"/>
              <a:t>Frequent water main breaks </a:t>
            </a:r>
          </a:p>
          <a:p>
            <a:r>
              <a:rPr lang="en-US" dirty="0"/>
              <a:t>Impacts to Customers:</a:t>
            </a:r>
          </a:p>
          <a:p>
            <a:pPr lvl="1"/>
            <a:r>
              <a:rPr lang="en-US" dirty="0"/>
              <a:t>Health and safety</a:t>
            </a:r>
          </a:p>
          <a:p>
            <a:pPr lvl="1"/>
            <a:r>
              <a:rPr lang="en-US" dirty="0"/>
              <a:t>Loss of water supply</a:t>
            </a:r>
          </a:p>
          <a:p>
            <a:pPr lvl="1"/>
            <a:r>
              <a:rPr lang="en-US" dirty="0"/>
              <a:t>Environmental consequences from lack of wastewater treatment</a:t>
            </a:r>
          </a:p>
          <a:p>
            <a:pPr lvl="1"/>
            <a:r>
              <a:rPr lang="en-US" dirty="0"/>
              <a:t>Higher operating costs from O&amp;M for aging systems</a:t>
            </a:r>
          </a:p>
          <a:p>
            <a:r>
              <a:rPr lang="en-US" dirty="0"/>
              <a:t>Newer and hardened assets will provide more resiliency</a:t>
            </a:r>
          </a:p>
        </p:txBody>
      </p:sp>
      <p:pic>
        <p:nvPicPr>
          <p:cNvPr id="3074" name="Picture 2" descr="Image result for aging infrastructure">
            <a:extLst>
              <a:ext uri="{FF2B5EF4-FFF2-40B4-BE49-F238E27FC236}">
                <a16:creationId xmlns:a16="http://schemas.microsoft.com/office/drawing/2014/main" id="{C7B2346A-D6BA-4429-B898-78D99D5F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011680"/>
            <a:ext cx="4495800" cy="29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79D-8F62-4EE9-AEE6-F1B44A48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36473D-4FCB-4BB8-B248-69F86FDAF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288984"/>
              </p:ext>
            </p:extLst>
          </p:nvPr>
        </p:nvGraphicFramePr>
        <p:xfrm>
          <a:off x="568872" y="1905000"/>
          <a:ext cx="11048999" cy="46170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5740">
                  <a:extLst>
                    <a:ext uri="{9D8B030D-6E8A-4147-A177-3AD203B41FA5}">
                      <a16:colId xmlns:a16="http://schemas.microsoft.com/office/drawing/2014/main" val="2057092307"/>
                    </a:ext>
                  </a:extLst>
                </a:gridCol>
                <a:gridCol w="2172104">
                  <a:extLst>
                    <a:ext uri="{9D8B030D-6E8A-4147-A177-3AD203B41FA5}">
                      <a16:colId xmlns:a16="http://schemas.microsoft.com/office/drawing/2014/main" val="924507250"/>
                    </a:ext>
                  </a:extLst>
                </a:gridCol>
                <a:gridCol w="3770275">
                  <a:extLst>
                    <a:ext uri="{9D8B030D-6E8A-4147-A177-3AD203B41FA5}">
                      <a16:colId xmlns:a16="http://schemas.microsoft.com/office/drawing/2014/main" val="4279010505"/>
                    </a:ext>
                  </a:extLst>
                </a:gridCol>
                <a:gridCol w="1790880">
                  <a:extLst>
                    <a:ext uri="{9D8B030D-6E8A-4147-A177-3AD203B41FA5}">
                      <a16:colId xmlns:a16="http://schemas.microsoft.com/office/drawing/2014/main" val="2441607104"/>
                    </a:ext>
                  </a:extLst>
                </a:gridCol>
              </a:tblGrid>
              <a:tr h="706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OBJECTIVE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EUM ATTRIBUTES 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METRIC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ESTIMATED COST 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799545"/>
                  </a:ext>
                </a:extLst>
              </a:tr>
              <a:tr h="706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Communicate with the public online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2. Customer Satisfaction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 with construction activities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report on water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 materials link to WEF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Nominal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18236"/>
                  </a:ext>
                </a:extLst>
              </a:tr>
              <a:tr h="820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of social media for communications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Customer Satisfaction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of Facebook and Twitter to communicate with the public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Nominal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267878"/>
                  </a:ext>
                </a:extLst>
              </a:tr>
              <a:tr h="433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cell communications with public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2. Customer Satisfaction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Everbridge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other software to communicate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928576"/>
                  </a:ext>
                </a:extLst>
              </a:tr>
              <a:tr h="1098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 internal communications within BGCJWSC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Employee &amp; Leadership Development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quarterly/semi-annual newsletter to celebrate successes and staff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Nominal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62717"/>
                  </a:ext>
                </a:extLst>
              </a:tr>
              <a:tr h="706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Communications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Stakeholder Understanding &amp; Support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Semi-Annual Strategic Plan Progress Report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4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2946-997D-4B05-87E2-E7F2DC44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treatment capital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02BE-C8EC-4B38-B5FF-4D3452D9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Potable water storage tanks</a:t>
            </a:r>
          </a:p>
          <a:p>
            <a:pPr lvl="1"/>
            <a:r>
              <a:rPr lang="en-US" dirty="0"/>
              <a:t>1.2 MG in the City</a:t>
            </a:r>
          </a:p>
          <a:p>
            <a:pPr lvl="1"/>
            <a:r>
              <a:rPr lang="en-US" dirty="0"/>
              <a:t>2.7 MG on the Island</a:t>
            </a:r>
          </a:p>
          <a:p>
            <a:pPr lvl="1"/>
            <a:r>
              <a:rPr lang="en-US" dirty="0"/>
              <a:t>Budget $6 million over the next 3-5 years</a:t>
            </a:r>
          </a:p>
          <a:p>
            <a:r>
              <a:rPr lang="en-US" dirty="0"/>
              <a:t>Consider ground storage tanks with pumps and backup power(with alternative power sources)/emergency pumps in lieu of elevated storage</a:t>
            </a:r>
          </a:p>
        </p:txBody>
      </p:sp>
    </p:spTree>
    <p:extLst>
      <p:ext uri="{BB962C8B-B14F-4D97-AF65-F5344CB8AC3E}">
        <p14:creationId xmlns:p14="http://schemas.microsoft.com/office/powerpoint/2010/main" val="32604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2276-C102-4DAC-9838-4E9F8831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Wastewater: Academy creek improvements overview and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2F20A-4B29-415C-A14C-B229DE9F6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1018" y="1676400"/>
            <a:ext cx="9982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51CF-FE4E-43FB-B711-8EA6BBA7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Wastewater: Academy creek improvements overview and cost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3F7DF5-41D9-46ED-BECB-E00BC62BE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9876"/>
              </p:ext>
            </p:extLst>
          </p:nvPr>
        </p:nvGraphicFramePr>
        <p:xfrm>
          <a:off x="1202606" y="2133600"/>
          <a:ext cx="5958606" cy="4571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471">
                  <a:extLst>
                    <a:ext uri="{9D8B030D-6E8A-4147-A177-3AD203B41FA5}">
                      <a16:colId xmlns:a16="http://schemas.microsoft.com/office/drawing/2014/main" val="3682603628"/>
                    </a:ext>
                  </a:extLst>
                </a:gridCol>
                <a:gridCol w="1324135">
                  <a:extLst>
                    <a:ext uri="{9D8B030D-6E8A-4147-A177-3AD203B41FA5}">
                      <a16:colId xmlns:a16="http://schemas.microsoft.com/office/drawing/2014/main" val="1842798643"/>
                    </a:ext>
                  </a:extLst>
                </a:gridCol>
              </a:tblGrid>
              <a:tr h="3038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ACADEMY CREEK WWTP CAPITAL COST SUMMARY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78257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Septage and FOG Receiving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1,500,000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9131733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Sitework/Yard Piping/Demolition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5,350,000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334502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Headworks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4,561,529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8153508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Odor Control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503,267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9577961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Primary Clarifiers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1,550,000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5938477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Biological Processes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10,456,215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0342587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Secondary Clarifiers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3,009,000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5640636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Disinfection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200,000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5672331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Biosolids (Dewatering, Digester and Related Improvements)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7,633,584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1335029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Electrical and Backup Power, I&amp;C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5,208,326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0176467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Chemical Feed Systems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800,000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5733035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Reuse Water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250,000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617115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SUBTOTAL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$ 41,021,921 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7720574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Engineering/Administrative (15%)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6,153,288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9615302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 Conditions (12%)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4,922,630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187358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Contingency (25%)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10,255,480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1514448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GRAND TOTAL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$ 62,353,320 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39298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B66034-5B86-43A6-9BBB-8E6B1FA5017B}"/>
              </a:ext>
            </a:extLst>
          </p:cNvPr>
          <p:cNvSpPr txBox="1"/>
          <p:nvPr/>
        </p:nvSpPr>
        <p:spPr>
          <a:xfrm>
            <a:off x="7694612" y="2743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Cost Savings Estimated at $1.4 million annually</a:t>
            </a:r>
          </a:p>
          <a:p>
            <a:endParaRPr lang="en-US" dirty="0"/>
          </a:p>
          <a:p>
            <a:r>
              <a:rPr lang="en-US" dirty="0"/>
              <a:t>Present value of the annuity is about $53 million at 1.5% (3% interest less 1.5% inflation)</a:t>
            </a:r>
          </a:p>
          <a:p>
            <a:endParaRPr lang="en-US" dirty="0"/>
          </a:p>
          <a:p>
            <a:r>
              <a:rPr lang="en-US" dirty="0"/>
              <a:t>Budget estimate is $62 million</a:t>
            </a:r>
          </a:p>
        </p:txBody>
      </p:sp>
    </p:spTree>
    <p:extLst>
      <p:ext uri="{BB962C8B-B14F-4D97-AF65-F5344CB8AC3E}">
        <p14:creationId xmlns:p14="http://schemas.microsoft.com/office/powerpoint/2010/main" val="18707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2879-E90E-4C83-800C-E0171155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Wastewater: Dunbar WWTP 5 </a:t>
            </a:r>
            <a:r>
              <a:rPr lang="en-US" dirty="0" err="1"/>
              <a:t>mgd</a:t>
            </a:r>
            <a:r>
              <a:rPr lang="en-US" dirty="0"/>
              <a:t> improvements and EXPANSION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62ED-87ED-448C-894D-E55A8ACB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Headworks</a:t>
            </a:r>
          </a:p>
          <a:p>
            <a:pPr lvl="1"/>
            <a:r>
              <a:rPr lang="en-US" dirty="0"/>
              <a:t>Rehabilitating/Replacing worn and corroded equipment.</a:t>
            </a:r>
          </a:p>
          <a:p>
            <a:pPr lvl="1"/>
            <a:r>
              <a:rPr lang="en-US" dirty="0"/>
              <a:t>Inspect grit classifier to determine if need to repair or replace – more than likely needs replacement</a:t>
            </a:r>
          </a:p>
          <a:p>
            <a:pPr lvl="1"/>
            <a:r>
              <a:rPr lang="en-US" dirty="0"/>
              <a:t>Install odor control system</a:t>
            </a:r>
          </a:p>
          <a:p>
            <a:r>
              <a:rPr lang="en-US" dirty="0"/>
              <a:t>Influent Pump Station</a:t>
            </a:r>
          </a:p>
          <a:p>
            <a:pPr lvl="1"/>
            <a:r>
              <a:rPr lang="en-US" dirty="0"/>
              <a:t>Construct a flow splitter structure</a:t>
            </a:r>
          </a:p>
          <a:p>
            <a:pPr lvl="1"/>
            <a:r>
              <a:rPr lang="en-US" dirty="0"/>
              <a:t>Install VFDs to address concerns about </a:t>
            </a:r>
            <a:r>
              <a:rPr lang="en-US" dirty="0" err="1"/>
              <a:t>wetwell</a:t>
            </a:r>
            <a:r>
              <a:rPr lang="en-US" dirty="0"/>
              <a:t> capacity concerns</a:t>
            </a:r>
          </a:p>
          <a:p>
            <a:pPr lvl="1"/>
            <a:r>
              <a:rPr lang="en-US" dirty="0"/>
              <a:t>Evaluate existing pumps to see if any maintenance is necessary</a:t>
            </a:r>
          </a:p>
          <a:p>
            <a:pPr lvl="1"/>
            <a:r>
              <a:rPr lang="en-US" dirty="0"/>
              <a:t>Minor rehabilitation of worn equipment should be done</a:t>
            </a:r>
          </a:p>
          <a:p>
            <a:r>
              <a:rPr lang="en-US" dirty="0"/>
              <a:t>Biological Treatment</a:t>
            </a:r>
          </a:p>
          <a:p>
            <a:pPr lvl="1"/>
            <a:r>
              <a:rPr lang="en-US" dirty="0"/>
              <a:t>Rehabilitate corroded walkway supports, pulley system, and piping; Recoat steel basin</a:t>
            </a:r>
          </a:p>
          <a:p>
            <a:pPr lvl="1"/>
            <a:r>
              <a:rPr lang="en-US" dirty="0"/>
              <a:t>Upgrade air diffuser system</a:t>
            </a:r>
          </a:p>
          <a:p>
            <a:pPr lvl="1"/>
            <a:r>
              <a:rPr lang="en-US" dirty="0"/>
              <a:t>Install air flow meters for blowers and minor repairs for blowers</a:t>
            </a:r>
          </a:p>
          <a:p>
            <a:pPr lvl="1"/>
            <a:r>
              <a:rPr lang="en-US" dirty="0"/>
              <a:t>Replace electrical junction and control boxes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2879-E90E-4C83-800C-E0171155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Wastewater: Dunbar WWTP 5 </a:t>
            </a:r>
            <a:r>
              <a:rPr lang="en-US" dirty="0" err="1"/>
              <a:t>mgd</a:t>
            </a:r>
            <a:r>
              <a:rPr lang="en-US" dirty="0"/>
              <a:t> improvements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62ED-87ED-448C-894D-E55A8ACB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Clarifiers</a:t>
            </a:r>
          </a:p>
          <a:p>
            <a:pPr lvl="1"/>
            <a:r>
              <a:rPr lang="en-US" dirty="0"/>
              <a:t>Replace the existing influent MLSS distribution well with a new flocculating well influent MLSS distribution system</a:t>
            </a:r>
          </a:p>
          <a:p>
            <a:pPr lvl="1"/>
            <a:r>
              <a:rPr lang="en-US" dirty="0"/>
              <a:t>Install New Stamford Baffles and inspect and repair all internals and </a:t>
            </a:r>
            <a:r>
              <a:rPr lang="en-US" dirty="0" err="1"/>
              <a:t>wiers</a:t>
            </a:r>
            <a:endParaRPr lang="en-US" dirty="0"/>
          </a:p>
          <a:p>
            <a:pPr lvl="1"/>
            <a:r>
              <a:rPr lang="en-US" dirty="0"/>
              <a:t>Replace existing 4ft scum trough with a full radius scum trough</a:t>
            </a:r>
          </a:p>
          <a:p>
            <a:r>
              <a:rPr lang="en-US" dirty="0"/>
              <a:t>RAS/WAS</a:t>
            </a:r>
          </a:p>
          <a:p>
            <a:pPr lvl="1"/>
            <a:r>
              <a:rPr lang="en-US" dirty="0"/>
              <a:t>Construct a new RAS/WAS pump station</a:t>
            </a:r>
          </a:p>
          <a:p>
            <a:pPr lvl="1"/>
            <a:r>
              <a:rPr lang="en-US" dirty="0"/>
              <a:t>New structure that would function like a splitter box to receive flows from clarifiers</a:t>
            </a:r>
          </a:p>
          <a:p>
            <a:pPr lvl="1"/>
            <a:r>
              <a:rPr lang="en-US" dirty="0"/>
              <a:t>Replace out of commission pump and rehabilitate existing two pumps</a:t>
            </a:r>
          </a:p>
          <a:p>
            <a:pPr lvl="1"/>
            <a:r>
              <a:rPr lang="en-US" dirty="0"/>
              <a:t>RAS flow re-directed to new aeration basin influent flow splitter box</a:t>
            </a:r>
          </a:p>
          <a:p>
            <a:r>
              <a:rPr lang="en-US" dirty="0"/>
              <a:t>An additional filter structure similar to the existing structure is required</a:t>
            </a:r>
          </a:p>
          <a:p>
            <a:r>
              <a:rPr lang="en-US" dirty="0"/>
              <a:t>For the UV system an additional 3 modules need to be installed to meet the additional future flows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2276-C102-4DAC-9838-4E9F8831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WASTEWATER: DUNBAR WWTP 5 MGD EXPANSION COST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CCE61C-3257-4015-9B01-65A09E6ED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21410"/>
              </p:ext>
            </p:extLst>
          </p:nvPr>
        </p:nvGraphicFramePr>
        <p:xfrm>
          <a:off x="1522412" y="2286000"/>
          <a:ext cx="8001000" cy="403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9827">
                  <a:extLst>
                    <a:ext uri="{9D8B030D-6E8A-4147-A177-3AD203B41FA5}">
                      <a16:colId xmlns:a16="http://schemas.microsoft.com/office/drawing/2014/main" val="3274812981"/>
                    </a:ext>
                  </a:extLst>
                </a:gridCol>
                <a:gridCol w="3231173">
                  <a:extLst>
                    <a:ext uri="{9D8B030D-6E8A-4147-A177-3AD203B41FA5}">
                      <a16:colId xmlns:a16="http://schemas.microsoft.com/office/drawing/2014/main" val="2450915936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Unit Process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Order of Magnitude Estimate of Conceptual Costs ($)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71509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Headworks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$826,133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35058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Influent Pump Station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$124,862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522396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Influent Splitter Box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$273,760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21571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Aeration Basins &amp; Blowers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$387,778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260004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3-Stage BNR Process Equipment/Mods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$145,400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145355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Lime/Alum Storage/Feed Systems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$349,800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072099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Secondary Clarifiers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$430,379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634403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RAW/WAS Splitter Box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$581,111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83113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Effluent Filters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$374,135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254117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Effluent UV System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$169,195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0392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$3,662,553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510965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Contractor Markups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$974,239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559388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Construction Costs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$4,636,792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088015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 (15%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$700,000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952892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Engineering and Administration (15%)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$695,519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277225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pPr marL="0" marR="0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Total Project Costs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$6,032,311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5955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87153D-986A-4F86-B648-46E6EA1C587D}"/>
              </a:ext>
            </a:extLst>
          </p:cNvPr>
          <p:cNvSpPr txBox="1"/>
          <p:nvPr/>
        </p:nvSpPr>
        <p:spPr>
          <a:xfrm>
            <a:off x="9752012" y="3200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Budget Estimate is $6 million</a:t>
            </a:r>
          </a:p>
        </p:txBody>
      </p:sp>
    </p:spTree>
    <p:extLst>
      <p:ext uri="{BB962C8B-B14F-4D97-AF65-F5344CB8AC3E}">
        <p14:creationId xmlns:p14="http://schemas.microsoft.com/office/powerpoint/2010/main" val="38650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8CE9-B85C-427A-B569-00D5B96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 is that we need to invest in </a:t>
            </a:r>
            <a:r>
              <a:rPr lang="en-US" dirty="0" err="1"/>
              <a:t>bgcjwsc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35BE97-5633-4DE8-8E69-1104F7240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56220"/>
              </p:ext>
            </p:extLst>
          </p:nvPr>
        </p:nvGraphicFramePr>
        <p:xfrm>
          <a:off x="36266" y="1524000"/>
          <a:ext cx="12114211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9864">
                  <a:extLst>
                    <a:ext uri="{9D8B030D-6E8A-4147-A177-3AD203B41FA5}">
                      <a16:colId xmlns:a16="http://schemas.microsoft.com/office/drawing/2014/main" val="2812260365"/>
                    </a:ext>
                  </a:extLst>
                </a:gridCol>
                <a:gridCol w="1413102">
                  <a:extLst>
                    <a:ext uri="{9D8B030D-6E8A-4147-A177-3AD203B41FA5}">
                      <a16:colId xmlns:a16="http://schemas.microsoft.com/office/drawing/2014/main" val="3044599689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4129164560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3516985472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3308827686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4221113976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3335473263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2628735706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3072426433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484952354"/>
                    </a:ext>
                  </a:extLst>
                </a:gridCol>
                <a:gridCol w="684191">
                  <a:extLst>
                    <a:ext uri="{9D8B030D-6E8A-4147-A177-3AD203B41FA5}">
                      <a16:colId xmlns:a16="http://schemas.microsoft.com/office/drawing/2014/main" val="3781118397"/>
                    </a:ext>
                  </a:extLst>
                </a:gridCol>
                <a:gridCol w="787045">
                  <a:extLst>
                    <a:ext uri="{9D8B030D-6E8A-4147-A177-3AD203B41FA5}">
                      <a16:colId xmlns:a16="http://schemas.microsoft.com/office/drawing/2014/main" val="2741768068"/>
                    </a:ext>
                  </a:extLst>
                </a:gridCol>
                <a:gridCol w="876481">
                  <a:extLst>
                    <a:ext uri="{9D8B030D-6E8A-4147-A177-3AD203B41FA5}">
                      <a16:colId xmlns:a16="http://schemas.microsoft.com/office/drawing/2014/main" val="231762737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Estimated Cost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Year 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Year 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68047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Water Treatment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7552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Ground Storage Tanks*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36144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Eliminate Flooding at Wells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$0.21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$0.21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$0.21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$0.21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$0.21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74461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Implement SCADA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23396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Backup 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$2.5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89046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Water Distribution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7781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Renewal and Replacement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$30.0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4794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Wastewater Treatment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38209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Academy Creek WWTP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$62.0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29577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Dunbar WWTP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$6.0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94219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Wastewater Collection/Pumping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70426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SCADA and Communications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508886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Eliminate Flooding at Pump Sta.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$4.8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4794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Infiltration/Inflow and R&amp;R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$30.0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747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Odor Control*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78082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SUBTOTALS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$75.2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$8.3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$8.3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$8.3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$8.3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$8.3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$6.0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$146.5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42656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SPLOST PROJECTS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$21.0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$21.0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811134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MASTERPLAN PROJECTS**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$20.8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$208.0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872612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 FOR BGCJWSC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$96.2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$29.1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$29.1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$29.1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$29.1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$29.1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$26.8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$26.8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$26.8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$26.8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$26.8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$375.5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381963"/>
                  </a:ext>
                </a:extLst>
              </a:tr>
              <a:tr h="25400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** Masterplan projects are expected to continue for 30 years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Delaying until $ are available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57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12DB-27CA-4954-8BC6-F5C8FE2D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 if we pursue the current path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3BAC9-06C1-40B2-919E-DA68316B0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25504"/>
              </p:ext>
            </p:extLst>
          </p:nvPr>
        </p:nvGraphicFramePr>
        <p:xfrm>
          <a:off x="27720" y="2133600"/>
          <a:ext cx="12114205" cy="3276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228">
                  <a:extLst>
                    <a:ext uri="{9D8B030D-6E8A-4147-A177-3AD203B41FA5}">
                      <a16:colId xmlns:a16="http://schemas.microsoft.com/office/drawing/2014/main" val="128685341"/>
                    </a:ext>
                  </a:extLst>
                </a:gridCol>
                <a:gridCol w="1415714">
                  <a:extLst>
                    <a:ext uri="{9D8B030D-6E8A-4147-A177-3AD203B41FA5}">
                      <a16:colId xmlns:a16="http://schemas.microsoft.com/office/drawing/2014/main" val="3239276219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2133665485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928259868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3508767794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96312571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2667330611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2515330983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1296035901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236922107"/>
                    </a:ext>
                  </a:extLst>
                </a:gridCol>
                <a:gridCol w="685456">
                  <a:extLst>
                    <a:ext uri="{9D8B030D-6E8A-4147-A177-3AD203B41FA5}">
                      <a16:colId xmlns:a16="http://schemas.microsoft.com/office/drawing/2014/main" val="1432119150"/>
                    </a:ext>
                  </a:extLst>
                </a:gridCol>
                <a:gridCol w="779539">
                  <a:extLst>
                    <a:ext uri="{9D8B030D-6E8A-4147-A177-3AD203B41FA5}">
                      <a16:colId xmlns:a16="http://schemas.microsoft.com/office/drawing/2014/main" val="2685836911"/>
                    </a:ext>
                  </a:extLst>
                </a:gridCol>
                <a:gridCol w="873620">
                  <a:extLst>
                    <a:ext uri="{9D8B030D-6E8A-4147-A177-3AD203B41FA5}">
                      <a16:colId xmlns:a16="http://schemas.microsoft.com/office/drawing/2014/main" val="3637203167"/>
                    </a:ext>
                  </a:extLst>
                </a:gridCol>
              </a:tblGrid>
              <a:tr h="68127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 CHANGE FROM CURRENT FINANCIAL 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21035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Estimated Cost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 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8689273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AVAILABLE FUNDS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$16.0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8561581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GRAND TOTAL FOR BGCJWSC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$96.2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$29.1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$29.1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$29.1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$29.1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$29.1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$375.5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026859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SURPLUS/(DEFICIT)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($96.2)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($27.5)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($27.5)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($27.5)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($27.5)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($27.5)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($25.2)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($25.2)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($25.2)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($25.2)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($25.2)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($359.5)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3516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92EAEE-EA19-4801-9E81-9A4EC8711920}"/>
              </a:ext>
            </a:extLst>
          </p:cNvPr>
          <p:cNvSpPr txBox="1"/>
          <p:nvPr/>
        </p:nvSpPr>
        <p:spPr>
          <a:xfrm>
            <a:off x="1674812" y="6096000"/>
            <a:ext cx="853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OPERATIONS AND MAINTENANCE (O&amp;M) COSTS WILL CONTINUE TO INCREASE</a:t>
            </a:r>
          </a:p>
        </p:txBody>
      </p:sp>
    </p:spTree>
    <p:extLst>
      <p:ext uri="{BB962C8B-B14F-4D97-AF65-F5344CB8AC3E}">
        <p14:creationId xmlns:p14="http://schemas.microsoft.com/office/powerpoint/2010/main" val="3922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96EE-EDAB-4347-A65C-84B91DD8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ABC4-28F7-47CC-B54F-DC35CE19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Approval for immediate projects for about $89 million</a:t>
            </a:r>
          </a:p>
          <a:p>
            <a:pPr lvl="1"/>
            <a:r>
              <a:rPr lang="en-US" sz="2600" dirty="0"/>
              <a:t>Academy Creek WWTP at $62 million</a:t>
            </a:r>
          </a:p>
          <a:p>
            <a:pPr lvl="1"/>
            <a:r>
              <a:rPr lang="en-US" sz="2600" dirty="0"/>
              <a:t>Dunbar WWTP at $6 million</a:t>
            </a:r>
          </a:p>
          <a:p>
            <a:pPr lvl="1"/>
            <a:r>
              <a:rPr lang="en-US" sz="2600" dirty="0"/>
              <a:t>SPLOST projects at $21 million</a:t>
            </a:r>
          </a:p>
          <a:p>
            <a:r>
              <a:rPr lang="en-US" sz="2800" dirty="0"/>
              <a:t>Consideration of additional revenue options</a:t>
            </a:r>
          </a:p>
          <a:p>
            <a:pPr lvl="1"/>
            <a:r>
              <a:rPr lang="en-US" sz="2600" dirty="0"/>
              <a:t>CDBG and CDBG-DR</a:t>
            </a:r>
          </a:p>
          <a:p>
            <a:pPr lvl="1"/>
            <a:r>
              <a:rPr lang="en-US" sz="2600" dirty="0"/>
              <a:t>FEMA</a:t>
            </a:r>
          </a:p>
          <a:p>
            <a:pPr lvl="1"/>
            <a:r>
              <a:rPr lang="en-US" sz="2600" dirty="0"/>
              <a:t>State Appropriations</a:t>
            </a:r>
          </a:p>
          <a:p>
            <a:pPr lvl="1"/>
            <a:r>
              <a:rPr lang="en-US" sz="2600" dirty="0"/>
              <a:t>Other revenues</a:t>
            </a:r>
          </a:p>
        </p:txBody>
      </p:sp>
    </p:spTree>
    <p:extLst>
      <p:ext uri="{BB962C8B-B14F-4D97-AF65-F5344CB8AC3E}">
        <p14:creationId xmlns:p14="http://schemas.microsoft.com/office/powerpoint/2010/main" val="30332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6187-0A7D-4302-8F49-06C66C94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today will reduce overall maintenance costs WITH TIME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34AE3D-ABB8-4507-A0D5-D7942EA7B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28899"/>
              </p:ext>
            </p:extLst>
          </p:nvPr>
        </p:nvGraphicFramePr>
        <p:xfrm>
          <a:off x="1598612" y="20574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18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BEC9-0EE1-45F7-8FF4-8E776647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 fontScale="90000"/>
          </a:bodyPr>
          <a:lstStyle/>
          <a:p>
            <a:r>
              <a:rPr lang="en-US" dirty="0"/>
              <a:t>ATTRIBUTES: Water resource sustainability and customer satisfaction</a:t>
            </a:r>
          </a:p>
        </p:txBody>
      </p:sp>
      <p:graphicFrame>
        <p:nvGraphicFramePr>
          <p:cNvPr id="10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7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615A-0652-45F9-BD40-2367794D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sz="3400" dirty="0"/>
              <a:t>Simple process with 2 meetings developed strategic plan FRAMEWORK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537" y="79726"/>
            <a:ext cx="10361752" cy="1596177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5793" y="2057400"/>
            <a:ext cx="11897240" cy="5044819"/>
          </a:xfrm>
        </p:spPr>
        <p:txBody>
          <a:bodyPr>
            <a:normAutofit/>
          </a:bodyPr>
          <a:lstStyle/>
          <a:p>
            <a:pPr marL="1154084" indent="-514196">
              <a:spcBef>
                <a:spcPts val="2199"/>
              </a:spcBef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/>
              <a:t>EUM Methodology Overview</a:t>
            </a:r>
          </a:p>
          <a:p>
            <a:pPr marL="1154084" indent="-514196">
              <a:spcBef>
                <a:spcPts val="2199"/>
              </a:spcBef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/>
              <a:t>Examples of Strategy aligning with an attribute followed by a practice area with objectives, goals, and metrics</a:t>
            </a:r>
          </a:p>
          <a:p>
            <a:pPr marL="1154084" indent="-514196">
              <a:spcBef>
                <a:spcPts val="2199"/>
              </a:spcBef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/>
              <a:t>Elements of the Strategic Plan and Implementation Cost and Schedule</a:t>
            </a:r>
          </a:p>
          <a:p>
            <a:pPr marL="1154084" indent="-514196">
              <a:spcBef>
                <a:spcPts val="2199"/>
              </a:spcBef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7306" y="1998506"/>
            <a:ext cx="10749867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7304" y="2590800"/>
            <a:ext cx="10749867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7303" y="3429000"/>
            <a:ext cx="10749867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7303" y="4038600"/>
            <a:ext cx="10749867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4387-5C5C-49ED-89CC-A5587C66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98" y="2214693"/>
            <a:ext cx="434267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EUM METHODOLOGY PROVIDES A 360-DEGREE APPROACH FOR UTILITY MANAGEMENT AND MEASUREMENT OF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659E7-27E7-41C2-87D9-57ED5BCF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" r="953" b="-1"/>
          <a:stretch/>
        </p:blipFill>
        <p:spPr>
          <a:xfrm>
            <a:off x="5281404" y="-304800"/>
            <a:ext cx="6922398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46F83-237B-4CC4-AF41-F8AF7A7A84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8812" y="5628861"/>
            <a:ext cx="1234440" cy="114554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5E03A3-8A73-4351-8B30-8FCE499754D8}"/>
              </a:ext>
            </a:extLst>
          </p:cNvPr>
          <p:cNvSpPr txBox="1"/>
          <p:nvPr/>
        </p:nvSpPr>
        <p:spPr>
          <a:xfrm>
            <a:off x="774529" y="6016965"/>
            <a:ext cx="901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EUM or Effective Utility Management Methodology is commonly used by WEF and AWWA</a:t>
            </a:r>
          </a:p>
        </p:txBody>
      </p:sp>
    </p:spTree>
    <p:extLst>
      <p:ext uri="{BB962C8B-B14F-4D97-AF65-F5344CB8AC3E}">
        <p14:creationId xmlns:p14="http://schemas.microsoft.com/office/powerpoint/2010/main" val="8038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D9EB-D6D9-4F90-9853-9D16B949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EUM Attributes	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8516936-6F8F-4215-AE64-B5CF2260C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82066"/>
              </p:ext>
            </p:extLst>
          </p:nvPr>
        </p:nvGraphicFramePr>
        <p:xfrm>
          <a:off x="714128" y="2133600"/>
          <a:ext cx="1075848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244">
                  <a:extLst>
                    <a:ext uri="{9D8B030D-6E8A-4147-A177-3AD203B41FA5}">
                      <a16:colId xmlns:a16="http://schemas.microsoft.com/office/drawing/2014/main" val="162920185"/>
                    </a:ext>
                  </a:extLst>
                </a:gridCol>
                <a:gridCol w="5379244">
                  <a:extLst>
                    <a:ext uri="{9D8B030D-6E8A-4147-A177-3AD203B41FA5}">
                      <a16:colId xmlns:a16="http://schemas.microsoft.com/office/drawing/2014/main" val="597167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/>
                        <a:t>Product Quality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/>
                        <a:t>Customer Satisfaction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/>
                        <a:t>Employee and Leadership Development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/>
                        <a:t>Operational Optimization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/>
                        <a:t>Financial Viability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2800" dirty="0"/>
                        <a:t>Infrastructure Strategy and Performance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2800" dirty="0"/>
                        <a:t>Enterprise Resiliency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2800" dirty="0"/>
                        <a:t>Community Sustainability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2800" dirty="0"/>
                        <a:t>Water Resource Sustainability</a:t>
                      </a:r>
                    </a:p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2800" dirty="0"/>
                        <a:t>Stakeholder Understanding and Support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8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3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1426-D623-4A57-9192-5C81941C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dirty="0"/>
              <a:t>Attributes of an effectively managed utility	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385953"/>
              </p:ext>
            </p:extLst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1426-D623-4A57-9192-5C81941C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dirty="0"/>
              <a:t>Attributes of an effectively managed utility	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42997"/>
              </p:ext>
            </p:extLst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7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3990-1A36-462B-B591-2292F110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dirty="0"/>
              <a:t>Attributes of an effectively Managed utility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28810"/>
              </p:ext>
            </p:extLst>
          </p:nvPr>
        </p:nvGraphicFramePr>
        <p:xfrm>
          <a:off x="989013" y="1905000"/>
          <a:ext cx="104394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2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3225</TotalTime>
  <Words>2956</Words>
  <Application>Microsoft Office PowerPoint</Application>
  <PresentationFormat>Custom</PresentationFormat>
  <Paragraphs>699</Paragraphs>
  <Slides>31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Book Antiqua</vt:lpstr>
      <vt:lpstr>Calibri</vt:lpstr>
      <vt:lpstr>Corbel</vt:lpstr>
      <vt:lpstr>Symbol</vt:lpstr>
      <vt:lpstr>Times New Roman</vt:lpstr>
      <vt:lpstr>Wingdings</vt:lpstr>
      <vt:lpstr>Banded</vt:lpstr>
      <vt:lpstr>Strategic Plan Development BGCJWSC</vt:lpstr>
      <vt:lpstr>Why perform this exercise?</vt:lpstr>
      <vt:lpstr>Investing today will reduce overall maintenance costs WITH TIME</vt:lpstr>
      <vt:lpstr>Presentation OVERVIEW</vt:lpstr>
      <vt:lpstr>PowerPoint Presentation</vt:lpstr>
      <vt:lpstr>EUM Attributes </vt:lpstr>
      <vt:lpstr>Attributes of an effectively managed utility </vt:lpstr>
      <vt:lpstr>Attributes of an effectively managed utility </vt:lpstr>
      <vt:lpstr>Attributes of an effectively Managed utility</vt:lpstr>
      <vt:lpstr>As an example, the attribute of infrastructure strategy and performance is considered </vt:lpstr>
      <vt:lpstr>Strategy Aligns with an Attribute followed by a Practice area with objective, goals, and metrics</vt:lpstr>
      <vt:lpstr>Water treatment</vt:lpstr>
      <vt:lpstr>Current water treatment systems are adequate for the foreseeable future</vt:lpstr>
      <vt:lpstr>WATER DISTRIBUTION</vt:lpstr>
      <vt:lpstr>WASTEWATER TREATMENT</vt:lpstr>
      <vt:lpstr>Wastewater collection and pumping</vt:lpstr>
      <vt:lpstr>PLANNING ENGINEERING AND CONSTRUCTION</vt:lpstr>
      <vt:lpstr>DEVELOPING AND KEEPING AN ENGAGED WORKFORCE</vt:lpstr>
      <vt:lpstr>Continuous innovation and improvement</vt:lpstr>
      <vt:lpstr>Effective communications</vt:lpstr>
      <vt:lpstr>Water treatment capital improvements</vt:lpstr>
      <vt:lpstr>Wastewater: Academy creek improvements overview and cost</vt:lpstr>
      <vt:lpstr>Wastewater: Academy creek improvements overview and cost</vt:lpstr>
      <vt:lpstr>Wastewater: Dunbar WWTP 5 mgd improvements and EXPANSION overview</vt:lpstr>
      <vt:lpstr>Wastewater: Dunbar WWTP 5 mgd improvements overview</vt:lpstr>
      <vt:lpstr>WASTEWATER: DUNBAR WWTP 5 MGD EXPANSION COST</vt:lpstr>
      <vt:lpstr>The bottom line is that we need to invest in bgcjwsc</vt:lpstr>
      <vt:lpstr>Deficit if we pursue the current path</vt:lpstr>
      <vt:lpstr>Action requested</vt:lpstr>
      <vt:lpstr>ATTRIBUTES: Water resource sustainability and customer satisfaction</vt:lpstr>
      <vt:lpstr>Simple process with 2 meetings developed strategic plan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2016</dc:title>
  <dc:creator>Ivan Lamos</dc:creator>
  <cp:lastModifiedBy>Stephen Patton</cp:lastModifiedBy>
  <cp:revision>212</cp:revision>
  <cp:lastPrinted>2017-08-01T14:20:20Z</cp:lastPrinted>
  <dcterms:created xsi:type="dcterms:W3CDTF">2016-11-02T16:40:56Z</dcterms:created>
  <dcterms:modified xsi:type="dcterms:W3CDTF">2017-10-23T18:09:58Z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